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5" r:id="rId8"/>
    <p:sldId id="261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882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1DEF3-71A6-7847-4CF4-F3075B6A16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1462B2-18F6-4E23-2159-CB3107BC80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BC4C2F-7A73-3F0A-630C-30B082671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6310" y="6356349"/>
            <a:ext cx="2743200" cy="365125"/>
          </a:xfrm>
        </p:spPr>
        <p:txBody>
          <a:bodyPr/>
          <a:lstStyle/>
          <a:p>
            <a:fld id="{66051023-8433-4FDC-A46E-8B217CEC3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202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A9496-D64A-42EB-8D96-E1FEBC02E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BCC847-B60D-48A8-5759-22D977D73E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4C4905-DDE7-9200-B361-2C174F793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E35ED-A0A4-45B7-A327-E09EF1101E62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76D32A-F47C-7094-68AA-85DA81BE9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DE02D9-1720-F5EA-2506-37D48DD49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51023-8433-4FDC-A46E-8B217CEC3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865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F4363F-D2B9-63FF-6D61-0A309091F2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F9E815-D1BB-AA83-1A79-CCC332706E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3F472A-5895-F90F-3BB3-806638438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E35ED-A0A4-45B7-A327-E09EF1101E62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85F789-8178-FE45-C883-BF38B6E3B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F5308A-208F-EDA9-E86E-944351721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51023-8433-4FDC-A46E-8B217CEC3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322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B6338-970D-E621-31CF-527A68984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DA1A09-584C-F3D0-464E-5772A5C76C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6A3465-7CF4-7D3E-CDCD-98263899E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E35ED-A0A4-45B7-A327-E09EF1101E62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437D8D-9CEF-8D0C-AA34-033CC1D25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47D3A7-B4C0-C6A8-D5A1-29FC0D94E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51023-8433-4FDC-A46E-8B217CEC3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14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0E42F-40FE-21C5-4980-5CBDB2EDB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E245A9-0DF5-0C9B-0BBA-A2570A5D79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94D8C1-11CA-80DF-2421-358D94B80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E35ED-A0A4-45B7-A327-E09EF1101E62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BB59CB-6EF7-E8D0-BC20-17CA160A0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86F32A-7868-E909-2DBD-F648A89E5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51023-8433-4FDC-A46E-8B217CEC3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650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AE1460-FA6B-377C-2794-F5788C56B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CC3DEF-CA0C-BB49-9BFF-8EE27F9248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72BDC5-CCAA-8046-7A3B-860C0C2EAA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F34329-A157-9F8A-C2CA-BFAA0CEC3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E35ED-A0A4-45B7-A327-E09EF1101E62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FC9E56-C90F-9CB4-5E98-920056327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C07478-E672-B9CB-497A-3CD41C86E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51023-8433-4FDC-A46E-8B217CEC3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515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3012D-0E61-4938-8700-8868EFB13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EDD919-A7E9-607A-047C-442D1C74B5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EBB819-2A86-2A1A-83E0-755E8F11CD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FD1098-1B89-B57B-A9A5-209C1BAA20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C6782B-F3AB-7C6B-9E23-0E3A3C2118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0D0D07-C76D-FA66-31FA-A4AD85A8F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E35ED-A0A4-45B7-A327-E09EF1101E62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858825-E557-C661-A3E0-1265BFE94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0BBA63A-B1B9-1978-7189-8D4576D63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51023-8433-4FDC-A46E-8B217CEC3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726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64B59-FC41-5076-2BE9-9285AEA7F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46F5EC-2590-3570-70BE-2186B8599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E35ED-A0A4-45B7-A327-E09EF1101E62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E9D1A9-4667-770E-055F-D33B2E3C8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96CBEB-0CFD-CC90-B379-E47ACE41D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51023-8433-4FDC-A46E-8B217CEC3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092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6DB075-358F-F0FD-29A2-5EAD8D972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E35ED-A0A4-45B7-A327-E09EF1101E62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70B6B4-0089-31A5-ACF9-71C43903E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101213-86E0-8297-2DE3-488D3C4A8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51023-8433-4FDC-A46E-8B217CEC3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624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D706E-D080-1BCF-803C-CFAE4BE39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96C275-096D-D826-48F2-F4FC7ADC15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1B343E-B8A6-181A-7B88-477A317091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320F9A-51EB-AED2-3310-CE9751E6B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E35ED-A0A4-45B7-A327-E09EF1101E62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358042-506E-2B28-A977-41B33E5DF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FDFF36-34CB-18C5-6645-E4C51ADFA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51023-8433-4FDC-A46E-8B217CEC3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381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BBD57-4D25-BF91-5484-2676A41F7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A211D33-9AE4-02CD-08CC-68531BB470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B00504-D08C-0563-D3FF-99EEE10ED5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ACDC14-BEC7-D723-822C-41C833D0F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E35ED-A0A4-45B7-A327-E09EF1101E62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1DEEBE-C047-2372-33ED-C2B9A11EB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2F8B51-5E32-C5FA-4B63-9C80560D2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51023-8433-4FDC-A46E-8B217CEC3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87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58A6B3-E034-0024-DAA0-34753B3A9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F341EB-3F2E-B93D-A297-232E18C220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239B72-D49F-DA8F-07B7-CB4114C2EF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2E35ED-A0A4-45B7-A327-E09EF1101E62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C62E81-6875-F6BB-2A30-7743BBF041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2DE388-FF83-6486-87ED-2B4C6FF55D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051023-8433-4FDC-A46E-8B217CEC3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890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1.png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F199DD-E838-B5FB-B2E3-C410585B53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67B38-DE82-1F51-9CFB-893790C153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463"/>
            <a:ext cx="9144000" cy="964291"/>
          </a:xfrm>
        </p:spPr>
        <p:txBody>
          <a:bodyPr/>
          <a:lstStyle/>
          <a:p>
            <a:r>
              <a:rPr lang="en-US" dirty="0"/>
              <a:t>Lapse Rate Definition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D22EEBCD-10F7-CFB3-55E5-C086C5FD5292}"/>
              </a:ext>
            </a:extLst>
          </p:cNvPr>
          <p:cNvCxnSpPr>
            <a:cxnSpLocks/>
          </p:cNvCxnSpPr>
          <p:nvPr/>
        </p:nvCxnSpPr>
        <p:spPr>
          <a:xfrm flipV="1">
            <a:off x="3884647" y="2864304"/>
            <a:ext cx="0" cy="230485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E4984E83-9CD8-1368-246F-E217151E87BE}"/>
              </a:ext>
            </a:extLst>
          </p:cNvPr>
          <p:cNvSpPr txBox="1"/>
          <p:nvPr/>
        </p:nvSpPr>
        <p:spPr>
          <a:xfrm>
            <a:off x="3465546" y="3162306"/>
            <a:ext cx="345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09975B7-A33A-B567-8866-E01C4A44E37A}"/>
              </a:ext>
            </a:extLst>
          </p:cNvPr>
          <p:cNvCxnSpPr>
            <a:cxnSpLocks/>
          </p:cNvCxnSpPr>
          <p:nvPr/>
        </p:nvCxnSpPr>
        <p:spPr>
          <a:xfrm flipH="1" flipV="1">
            <a:off x="4463922" y="3474002"/>
            <a:ext cx="1932214" cy="153799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0D53FE0-134B-EF7E-304B-F9277BAF12D2}"/>
              </a:ext>
            </a:extLst>
          </p:cNvPr>
          <p:cNvCxnSpPr/>
          <p:nvPr/>
        </p:nvCxnSpPr>
        <p:spPr>
          <a:xfrm flipV="1">
            <a:off x="4463922" y="2890837"/>
            <a:ext cx="363894" cy="58316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46D5B89-5CA2-5967-9254-691156C7DADE}"/>
              </a:ext>
            </a:extLst>
          </p:cNvPr>
          <p:cNvCxnSpPr>
            <a:cxnSpLocks/>
          </p:cNvCxnSpPr>
          <p:nvPr/>
        </p:nvCxnSpPr>
        <p:spPr>
          <a:xfrm>
            <a:off x="3772679" y="5069634"/>
            <a:ext cx="262345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DA958712-9591-E740-5D9B-113AA8B55F1B}"/>
              </a:ext>
            </a:extLst>
          </p:cNvPr>
          <p:cNvSpPr txBox="1"/>
          <p:nvPr/>
        </p:nvSpPr>
        <p:spPr>
          <a:xfrm>
            <a:off x="6465985" y="5069634"/>
            <a:ext cx="648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T(z)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4B3C476C-98F1-5B9D-8364-A6914772F39F}"/>
                  </a:ext>
                </a:extLst>
              </p:cNvPr>
              <p:cNvSpPr txBox="1"/>
              <p:nvPr/>
            </p:nvSpPr>
            <p:spPr>
              <a:xfrm>
                <a:off x="3563574" y="1104663"/>
                <a:ext cx="4403770" cy="8183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8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𝚪</m:t>
                      </m:r>
                      <m:d>
                        <m:dPr>
                          <m:ctrlPr>
                            <a:rPr lang="en-US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𝒛</m:t>
                          </m:r>
                        </m:e>
                      </m:d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𝑳𝒂𝒑𝒔𝒆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𝑹𝒂𝒕𝒆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𝒅𝑻</m:t>
                          </m:r>
                        </m:num>
                        <m:den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𝒅𝒛</m:t>
                          </m:r>
                        </m:den>
                      </m:f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4B3C476C-98F1-5B9D-8364-A6914772F3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3574" y="1104663"/>
                <a:ext cx="4403770" cy="81836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0F12FA64-D85D-A650-A92D-8520F111C05D}"/>
                  </a:ext>
                </a:extLst>
              </p:cNvPr>
              <p:cNvSpPr txBox="1"/>
              <p:nvPr/>
            </p:nvSpPr>
            <p:spPr>
              <a:xfrm>
                <a:off x="5311809" y="3828470"/>
                <a:ext cx="90730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Γ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0F12FA64-D85D-A650-A92D-8520F111C0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1809" y="3828470"/>
                <a:ext cx="907300" cy="276999"/>
              </a:xfrm>
              <a:prstGeom prst="rect">
                <a:avLst/>
              </a:prstGeom>
              <a:blipFill>
                <a:blip r:embed="rId3"/>
                <a:stretch>
                  <a:fillRect l="-6040" r="-6040" b="-8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630EFFC8-0CC8-A1DD-FC43-5A3B13054511}"/>
                  </a:ext>
                </a:extLst>
              </p:cNvPr>
              <p:cNvSpPr txBox="1"/>
              <p:nvPr/>
            </p:nvSpPr>
            <p:spPr>
              <a:xfrm>
                <a:off x="4821270" y="3087321"/>
                <a:ext cx="437254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Γ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&lt;0,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𝐶𝑎𝑙𝑙𝑒𝑑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𝑡𝑒𝑚𝑝𝑒𝑟𝑎𝑡𝑢𝑟𝑒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𝑖𝑛𝑣𝑒𝑟𝑠𝑖𝑜𝑛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630EFFC8-0CC8-A1DD-FC43-5A3B130545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1270" y="3087321"/>
                <a:ext cx="4372544" cy="276999"/>
              </a:xfrm>
              <a:prstGeom prst="rect">
                <a:avLst/>
              </a:prstGeom>
              <a:blipFill>
                <a:blip r:embed="rId4"/>
                <a:stretch>
                  <a:fillRect l="-418" b="-304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>
            <a:extLst>
              <a:ext uri="{FF2B5EF4-FFF2-40B4-BE49-F238E27FC236}">
                <a16:creationId xmlns:a16="http://schemas.microsoft.com/office/drawing/2014/main" id="{728BB0D8-DE34-8FE4-FD5B-441F219ED21D}"/>
              </a:ext>
            </a:extLst>
          </p:cNvPr>
          <p:cNvSpPr txBox="1"/>
          <p:nvPr/>
        </p:nvSpPr>
        <p:spPr>
          <a:xfrm>
            <a:off x="6219109" y="2067347"/>
            <a:ext cx="25622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Note the negative sign!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90E743-FDA9-63E8-D032-42D6AA0096A3}"/>
              </a:ext>
            </a:extLst>
          </p:cNvPr>
          <p:cNvSpPr txBox="1"/>
          <p:nvPr/>
        </p:nvSpPr>
        <p:spPr>
          <a:xfrm>
            <a:off x="3316679" y="5777397"/>
            <a:ext cx="4200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A balloon sounding with two segments</a:t>
            </a:r>
          </a:p>
        </p:txBody>
      </p:sp>
    </p:spTree>
    <p:extLst>
      <p:ext uri="{BB962C8B-B14F-4D97-AF65-F5344CB8AC3E}">
        <p14:creationId xmlns:p14="http://schemas.microsoft.com/office/powerpoint/2010/main" val="4213578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518215-11B0-83BC-786A-9C72F640E8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93DE3-E4C0-D6BC-0D4A-60D6BF6003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8964"/>
            <a:ext cx="12192000" cy="964291"/>
          </a:xfrm>
        </p:spPr>
        <p:txBody>
          <a:bodyPr>
            <a:normAutofit/>
          </a:bodyPr>
          <a:lstStyle/>
          <a:p>
            <a:r>
              <a:rPr lang="en-US" dirty="0"/>
              <a:t>Conditionally Unstable Sounding Point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9DD6A3D-0696-BF0D-34C2-48F9BFD17B0F}"/>
                  </a:ext>
                </a:extLst>
              </p:cNvPr>
              <p:cNvSpPr txBox="1"/>
              <p:nvPr/>
            </p:nvSpPr>
            <p:spPr>
              <a:xfrm>
                <a:off x="682883" y="960686"/>
                <a:ext cx="6753324" cy="8180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80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Γ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𝐸𝑛𝑣𝑖𝑟𝑜𝑛𝑚𝑒𝑛𝑡𝑎𝑙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𝐿𝑎𝑝𝑠𝑒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𝑅𝑎𝑡𝑒</m:t>
                      </m:r>
                      <m:r>
                        <a:rPr lang="en-US" sz="28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𝑑𝑇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𝑑𝑧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9DD6A3D-0696-BF0D-34C2-48F9BFD17B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883" y="960686"/>
                <a:ext cx="6753324" cy="81804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5ECFC30-C61A-A46F-F8D8-A25E2C77D4EC}"/>
                  </a:ext>
                </a:extLst>
              </p:cNvPr>
              <p:cNvSpPr txBox="1"/>
              <p:nvPr/>
            </p:nvSpPr>
            <p:spPr>
              <a:xfrm>
                <a:off x="838971" y="1714367"/>
                <a:ext cx="6337568" cy="5203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Γ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=9.8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𝑘𝑚</m:t>
                          </m:r>
                        </m:den>
                      </m:f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𝐷𝑟𝑦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𝑎𝑑𝑖𝑎𝑏𝑎𝑡𝑖𝑐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𝑙𝑎𝑝𝑠𝑒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𝑟𝑎𝑡𝑒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𝑐𝑢𝑟𝑣𝑒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𝑜𝑛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𝑡h𝑒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𝑆𝑘𝑒𝑤𝑇</m:t>
                      </m:r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5ECFC30-C61A-A46F-F8D8-A25E2C77D4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971" y="1714367"/>
                <a:ext cx="6337568" cy="52039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ACBF420F-D6C9-129A-83C9-A5523AC3DF76}"/>
                  </a:ext>
                </a:extLst>
              </p:cNvPr>
              <p:cNvSpPr txBox="1"/>
              <p:nvPr/>
            </p:nvSpPr>
            <p:spPr>
              <a:xfrm>
                <a:off x="682883" y="2259642"/>
                <a:ext cx="9961060" cy="5203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Γ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&lt;9.8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𝑘𝑚</m:t>
                          </m:r>
                        </m:den>
                      </m:f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𝑀𝑜𝑖𝑠𝑡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𝑎𝑑𝑖𝑎𝑏𝑎𝑡𝑖𝑐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𝑙𝑎𝑝𝑠𝑒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𝑟𝑎𝑡𝑒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𝑡h𝑟𝑜𝑢𝑔h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𝑡h𝑒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𝑝𝑜𝑖𝑛𝑡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𝑜𝑓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𝑖𝑛𝑡𝑒𝑟𝑒𝑠𝑡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𝑐𝑢𝑟𝑣𝑒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𝑜𝑛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𝑡h𝑒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𝑆𝑘𝑒𝑤𝑇</m:t>
                      </m:r>
                    </m:oMath>
                  </m:oMathPara>
                </a14:m>
                <a:endParaRPr lang="en-US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ACBF420F-D6C9-129A-83C9-A5523AC3DF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883" y="2259642"/>
                <a:ext cx="9961060" cy="5203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EE797650-7652-27CC-B4A2-86ACFA622A57}"/>
              </a:ext>
            </a:extLst>
          </p:cNvPr>
          <p:cNvCxnSpPr>
            <a:cxnSpLocks/>
          </p:cNvCxnSpPr>
          <p:nvPr/>
        </p:nvCxnSpPr>
        <p:spPr>
          <a:xfrm flipV="1">
            <a:off x="4206003" y="4066428"/>
            <a:ext cx="0" cy="230485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64F2EB12-C1E5-4AFA-264D-5796C49FA9CB}"/>
              </a:ext>
            </a:extLst>
          </p:cNvPr>
          <p:cNvSpPr txBox="1"/>
          <p:nvPr/>
        </p:nvSpPr>
        <p:spPr>
          <a:xfrm>
            <a:off x="3758610" y="3866760"/>
            <a:ext cx="345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z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23289FD-ED34-72CA-3923-CC0819DCC112}"/>
              </a:ext>
            </a:extLst>
          </p:cNvPr>
          <p:cNvCxnSpPr>
            <a:cxnSpLocks/>
          </p:cNvCxnSpPr>
          <p:nvPr/>
        </p:nvCxnSpPr>
        <p:spPr>
          <a:xfrm flipH="1" flipV="1">
            <a:off x="5083858" y="4278149"/>
            <a:ext cx="1932214" cy="153799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55658DC-3A17-7E95-8E95-71040C3EDDE2}"/>
              </a:ext>
            </a:extLst>
          </p:cNvPr>
          <p:cNvCxnSpPr>
            <a:cxnSpLocks/>
          </p:cNvCxnSpPr>
          <p:nvPr/>
        </p:nvCxnSpPr>
        <p:spPr>
          <a:xfrm>
            <a:off x="4094035" y="6271758"/>
            <a:ext cx="262345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6B9C137F-1849-447F-3999-3EA02564994F}"/>
              </a:ext>
            </a:extLst>
          </p:cNvPr>
          <p:cNvSpPr txBox="1"/>
          <p:nvPr/>
        </p:nvSpPr>
        <p:spPr>
          <a:xfrm>
            <a:off x="6787341" y="6271758"/>
            <a:ext cx="648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T</a:t>
            </a:r>
            <a:r>
              <a:rPr lang="en-US" dirty="0"/>
              <a:t>(</a:t>
            </a:r>
            <a:r>
              <a:rPr lang="en-US" i="1" dirty="0"/>
              <a:t>z</a:t>
            </a:r>
            <a:r>
              <a:rPr lang="en-US" dirty="0"/>
              <a:t>)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1BF1B9FD-5D4F-C60C-9DB0-3530787BE647}"/>
              </a:ext>
            </a:extLst>
          </p:cNvPr>
          <p:cNvCxnSpPr>
            <a:cxnSpLocks/>
          </p:cNvCxnSpPr>
          <p:nvPr/>
        </p:nvCxnSpPr>
        <p:spPr>
          <a:xfrm flipH="1" flipV="1">
            <a:off x="5737000" y="4278149"/>
            <a:ext cx="478972" cy="1451713"/>
          </a:xfrm>
          <a:prstGeom prst="line">
            <a:avLst/>
          </a:prstGeom>
          <a:ln w="190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A565729-A0E2-2188-D5B4-84B596530E67}"/>
              </a:ext>
            </a:extLst>
          </p:cNvPr>
          <p:cNvCxnSpPr>
            <a:cxnSpLocks/>
          </p:cNvCxnSpPr>
          <p:nvPr/>
        </p:nvCxnSpPr>
        <p:spPr>
          <a:xfrm flipH="1" flipV="1">
            <a:off x="5478011" y="4278149"/>
            <a:ext cx="1090198" cy="15379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" name="Oval 3">
            <a:extLst>
              <a:ext uri="{FF2B5EF4-FFF2-40B4-BE49-F238E27FC236}">
                <a16:creationId xmlns:a16="http://schemas.microsoft.com/office/drawing/2014/main" id="{23586695-96EF-CBC5-01B5-B4EDED94B7C1}"/>
              </a:ext>
            </a:extLst>
          </p:cNvPr>
          <p:cNvSpPr/>
          <p:nvPr/>
        </p:nvSpPr>
        <p:spPr>
          <a:xfrm>
            <a:off x="5936244" y="4956683"/>
            <a:ext cx="81773" cy="61912"/>
          </a:xfrm>
          <a:prstGeom prst="ellipse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995A914D-350C-9F85-EAED-7C7B1FAB50E3}"/>
                  </a:ext>
                </a:extLst>
              </p:cNvPr>
              <p:cNvSpPr txBox="1"/>
              <p:nvPr/>
            </p:nvSpPr>
            <p:spPr>
              <a:xfrm>
                <a:off x="1967586" y="2994851"/>
                <a:ext cx="5968685" cy="520399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𝜞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𝒎</m:t>
                          </m:r>
                        </m:sub>
                      </m:sSub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l-GR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𝚪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𝒛</m:t>
                          </m:r>
                        </m:e>
                      </m:d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𝜞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𝑫</m:t>
                          </m:r>
                        </m:sub>
                      </m:sSub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𝑪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𝒌𝒎</m:t>
                          </m:r>
                        </m:den>
                      </m:f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𝑫𝒓𝒚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𝒂𝒅𝒊𝒂𝒃𝒂𝒕𝒊𝒄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𝒍𝒂𝒑𝒔𝒆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𝒓𝒂𝒕𝒆</m:t>
                      </m:r>
                    </m:oMath>
                  </m:oMathPara>
                </a14:m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995A914D-350C-9F85-EAED-7C7B1FAB50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7586" y="2994851"/>
                <a:ext cx="5968685" cy="52039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30">
            <a:extLst>
              <a:ext uri="{FF2B5EF4-FFF2-40B4-BE49-F238E27FC236}">
                <a16:creationId xmlns:a16="http://schemas.microsoft.com/office/drawing/2014/main" id="{AF409228-344D-4C34-C3D4-01F7933740B6}"/>
              </a:ext>
            </a:extLst>
          </p:cNvPr>
          <p:cNvSpPr txBox="1"/>
          <p:nvPr/>
        </p:nvSpPr>
        <p:spPr>
          <a:xfrm>
            <a:off x="8474807" y="3184998"/>
            <a:ext cx="340995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 lifted air parcel initially rises along the dry adiabat, until it reaches its lifting condensation </a:t>
            </a:r>
            <a:br>
              <a:rPr lang="en-US" dirty="0"/>
            </a:br>
            <a:r>
              <a:rPr lang="en-US" dirty="0"/>
              <a:t>level.  Then it rises along the moist adiabat and soon intersects the environmental air at the point called the level of free convection.   From there it rises freely. </a:t>
            </a:r>
            <a:r>
              <a:rPr lang="en-US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w is a line of constant mixing ratio that passes through </a:t>
            </a:r>
            <a:r>
              <a:rPr lang="en-US" i="1" dirty="0" err="1">
                <a:solidFill>
                  <a:schemeClr val="accent5">
                    <a:lumMod val="60000"/>
                    <a:lumOff val="40000"/>
                  </a:schemeClr>
                </a:solidFill>
              </a:rPr>
              <a:t>T</a:t>
            </a:r>
            <a:r>
              <a:rPr lang="en-US" i="1" baseline="-25000" dirty="0" err="1">
                <a:solidFill>
                  <a:schemeClr val="accent5">
                    <a:lumMod val="60000"/>
                    <a:lumOff val="40000"/>
                  </a:schemeClr>
                </a:solidFill>
              </a:rPr>
              <a:t>dew</a:t>
            </a:r>
            <a:r>
              <a:rPr lang="en-US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and the LCL.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9EBDC81-1944-0D61-E8EC-6A7D9AFE65A4}"/>
              </a:ext>
            </a:extLst>
          </p:cNvPr>
          <p:cNvSpPr txBox="1"/>
          <p:nvPr/>
        </p:nvSpPr>
        <p:spPr>
          <a:xfrm>
            <a:off x="6025047" y="4799761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T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5EB6E90-36F7-E938-04EC-F06000E5BB08}"/>
              </a:ext>
            </a:extLst>
          </p:cNvPr>
          <p:cNvSpPr/>
          <p:nvPr/>
        </p:nvSpPr>
        <p:spPr>
          <a:xfrm>
            <a:off x="5811697" y="4864889"/>
            <a:ext cx="81773" cy="61912"/>
          </a:xfrm>
          <a:prstGeom prst="ellipse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5DCA080-6E02-86F4-9539-93DBAEAA5240}"/>
              </a:ext>
            </a:extLst>
          </p:cNvPr>
          <p:cNvSpPr/>
          <p:nvPr/>
        </p:nvSpPr>
        <p:spPr>
          <a:xfrm>
            <a:off x="5678687" y="4756662"/>
            <a:ext cx="81773" cy="61912"/>
          </a:xfrm>
          <a:prstGeom prst="ellipse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0B6EA44-3F3E-1F0E-9498-09077473055A}"/>
              </a:ext>
            </a:extLst>
          </p:cNvPr>
          <p:cNvCxnSpPr>
            <a:cxnSpLocks/>
          </p:cNvCxnSpPr>
          <p:nvPr/>
        </p:nvCxnSpPr>
        <p:spPr>
          <a:xfrm flipH="1" flipV="1">
            <a:off x="5546075" y="4278149"/>
            <a:ext cx="478972" cy="1451713"/>
          </a:xfrm>
          <a:prstGeom prst="line">
            <a:avLst/>
          </a:prstGeom>
          <a:ln w="15875">
            <a:solidFill>
              <a:schemeClr val="accent3">
                <a:lumMod val="60000"/>
                <a:lumOff val="40000"/>
              </a:schemeClr>
            </a:solidFill>
            <a:prstDash val="sys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1" name="Oval 10">
            <a:extLst>
              <a:ext uri="{FF2B5EF4-FFF2-40B4-BE49-F238E27FC236}">
                <a16:creationId xmlns:a16="http://schemas.microsoft.com/office/drawing/2014/main" id="{CB8D79DC-C4B7-3FDF-7ABF-76A3E8B07300}"/>
              </a:ext>
            </a:extLst>
          </p:cNvPr>
          <p:cNvSpPr/>
          <p:nvPr/>
        </p:nvSpPr>
        <p:spPr>
          <a:xfrm>
            <a:off x="5623060" y="4601075"/>
            <a:ext cx="81773" cy="61912"/>
          </a:xfrm>
          <a:prstGeom prst="ellipse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DC57F59-DC2B-0AFD-4640-CB57BD2218C1}"/>
              </a:ext>
            </a:extLst>
          </p:cNvPr>
          <p:cNvSpPr/>
          <p:nvPr/>
        </p:nvSpPr>
        <p:spPr>
          <a:xfrm>
            <a:off x="5580309" y="4452881"/>
            <a:ext cx="81773" cy="61912"/>
          </a:xfrm>
          <a:prstGeom prst="ellipse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B6075C29-9884-A486-52E0-B6D4C4C34756}"/>
              </a:ext>
            </a:extLst>
          </p:cNvPr>
          <p:cNvSpPr/>
          <p:nvPr/>
        </p:nvSpPr>
        <p:spPr>
          <a:xfrm>
            <a:off x="5525133" y="4269770"/>
            <a:ext cx="81773" cy="61912"/>
          </a:xfrm>
          <a:prstGeom prst="ellipse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C83135C-E172-A367-33B3-C4992CD1C8C3}"/>
              </a:ext>
            </a:extLst>
          </p:cNvPr>
          <p:cNvCxnSpPr>
            <a:cxnSpLocks/>
            <a:endCxn id="8" idx="0"/>
          </p:cNvCxnSpPr>
          <p:nvPr/>
        </p:nvCxnSpPr>
        <p:spPr>
          <a:xfrm flipV="1">
            <a:off x="5621195" y="4756662"/>
            <a:ext cx="98379" cy="247343"/>
          </a:xfrm>
          <a:prstGeom prst="line">
            <a:avLst/>
          </a:prstGeom>
          <a:ln w="15875">
            <a:solidFill>
              <a:schemeClr val="accent5">
                <a:lumMod val="60000"/>
                <a:lumOff val="40000"/>
              </a:schemeClr>
            </a:solidFill>
            <a:prstDash val="sys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3939084F-3186-080C-73B6-D5C318730C56}"/>
              </a:ext>
            </a:extLst>
          </p:cNvPr>
          <p:cNvSpPr txBox="1"/>
          <p:nvPr/>
        </p:nvSpPr>
        <p:spPr>
          <a:xfrm>
            <a:off x="5405763" y="4972514"/>
            <a:ext cx="345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w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F293DAC-E8A7-E144-1940-53D5E21673F5}"/>
              </a:ext>
            </a:extLst>
          </p:cNvPr>
          <p:cNvSpPr txBox="1"/>
          <p:nvPr/>
        </p:nvSpPr>
        <p:spPr>
          <a:xfrm>
            <a:off x="5068811" y="4734759"/>
            <a:ext cx="555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>
                <a:solidFill>
                  <a:schemeClr val="accent5">
                    <a:lumMod val="60000"/>
                    <a:lumOff val="40000"/>
                  </a:schemeClr>
                </a:solidFill>
              </a:rPr>
              <a:t>T</a:t>
            </a:r>
            <a:r>
              <a:rPr lang="en-US" i="1" baseline="-25000" dirty="0" err="1">
                <a:solidFill>
                  <a:schemeClr val="accent5">
                    <a:lumMod val="60000"/>
                    <a:lumOff val="40000"/>
                  </a:schemeClr>
                </a:solidFill>
              </a:rPr>
              <a:t>dew</a:t>
            </a:r>
            <a:endParaRPr lang="en-US" i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C44EBACB-C876-1872-9AF8-468FD3AA7DED}"/>
              </a:ext>
            </a:extLst>
          </p:cNvPr>
          <p:cNvSpPr/>
          <p:nvPr/>
        </p:nvSpPr>
        <p:spPr>
          <a:xfrm>
            <a:off x="5583818" y="4966193"/>
            <a:ext cx="81773" cy="61912"/>
          </a:xfrm>
          <a:prstGeom prst="ellipse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A00C5CA9-591E-BD2E-AD0E-5362E2E02A8D}"/>
              </a:ext>
            </a:extLst>
          </p:cNvPr>
          <p:cNvSpPr/>
          <p:nvPr/>
        </p:nvSpPr>
        <p:spPr>
          <a:xfrm>
            <a:off x="5626304" y="4862202"/>
            <a:ext cx="81773" cy="61912"/>
          </a:xfrm>
          <a:prstGeom prst="ellipse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90243594-D6BB-2B99-021E-38E7520DE7DE}"/>
              </a:ext>
            </a:extLst>
          </p:cNvPr>
          <p:cNvCxnSpPr/>
          <p:nvPr/>
        </p:nvCxnSpPr>
        <p:spPr>
          <a:xfrm>
            <a:off x="4046721" y="4784396"/>
            <a:ext cx="1035178" cy="0"/>
          </a:xfrm>
          <a:prstGeom prst="line">
            <a:avLst/>
          </a:prstGeom>
          <a:ln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FAA9A64A-E849-67E1-7D49-ADBDC4DAB9C5}"/>
              </a:ext>
            </a:extLst>
          </p:cNvPr>
          <p:cNvSpPr txBox="1"/>
          <p:nvPr/>
        </p:nvSpPr>
        <p:spPr>
          <a:xfrm>
            <a:off x="3539008" y="4616196"/>
            <a:ext cx="564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LCL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7092699-013E-05C0-E91C-9554D966A471}"/>
              </a:ext>
            </a:extLst>
          </p:cNvPr>
          <p:cNvCxnSpPr/>
          <p:nvPr/>
        </p:nvCxnSpPr>
        <p:spPr>
          <a:xfrm>
            <a:off x="4047842" y="4477158"/>
            <a:ext cx="1035178" cy="0"/>
          </a:xfrm>
          <a:prstGeom prst="line">
            <a:avLst/>
          </a:prstGeom>
          <a:ln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06180C1E-0DEB-E4B2-BBDD-A97991660479}"/>
              </a:ext>
            </a:extLst>
          </p:cNvPr>
          <p:cNvSpPr txBox="1"/>
          <p:nvPr/>
        </p:nvSpPr>
        <p:spPr>
          <a:xfrm>
            <a:off x="3546038" y="4289081"/>
            <a:ext cx="5831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LFC</a:t>
            </a:r>
          </a:p>
        </p:txBody>
      </p:sp>
    </p:spTree>
    <p:extLst>
      <p:ext uri="{BB962C8B-B14F-4D97-AF65-F5344CB8AC3E}">
        <p14:creationId xmlns:p14="http://schemas.microsoft.com/office/powerpoint/2010/main" val="2007156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7176CC-8464-DB44-954A-8900550977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463"/>
            <a:ext cx="9144000" cy="964291"/>
          </a:xfrm>
        </p:spPr>
        <p:txBody>
          <a:bodyPr/>
          <a:lstStyle/>
          <a:p>
            <a:r>
              <a:rPr lang="en-US" dirty="0"/>
              <a:t>Lapse Rate Discussion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F01236CA-3AFA-ED5D-0D07-7251829E3B74}"/>
              </a:ext>
            </a:extLst>
          </p:cNvPr>
          <p:cNvGrpSpPr/>
          <p:nvPr/>
        </p:nvGrpSpPr>
        <p:grpSpPr>
          <a:xfrm>
            <a:off x="229871" y="2819302"/>
            <a:ext cx="3649305" cy="2574662"/>
            <a:chOff x="229871" y="2819302"/>
            <a:chExt cx="3649305" cy="2574662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563E0F5-0E71-6124-F669-2FAF95191AC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48972" y="2819302"/>
              <a:ext cx="0" cy="230485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057D04E-77BF-0943-15BD-9733FD5C37A0}"/>
                </a:ext>
              </a:extLst>
            </p:cNvPr>
            <p:cNvSpPr txBox="1"/>
            <p:nvPr/>
          </p:nvSpPr>
          <p:spPr>
            <a:xfrm>
              <a:off x="229871" y="3117304"/>
              <a:ext cx="3452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z</a:t>
              </a: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DFAFE445-D773-D739-A2A0-095FA715A82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228247" y="3429000"/>
              <a:ext cx="1932214" cy="1537995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D46531F6-8336-9019-752E-61A7735A1C8E}"/>
                </a:ext>
              </a:extLst>
            </p:cNvPr>
            <p:cNvCxnSpPr/>
            <p:nvPr/>
          </p:nvCxnSpPr>
          <p:spPr>
            <a:xfrm flipV="1">
              <a:off x="1228247" y="2845835"/>
              <a:ext cx="363894" cy="58316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BAB445A3-2A80-672A-C8C7-2CB62B6193C7}"/>
                </a:ext>
              </a:extLst>
            </p:cNvPr>
            <p:cNvCxnSpPr>
              <a:cxnSpLocks/>
            </p:cNvCxnSpPr>
            <p:nvPr/>
          </p:nvCxnSpPr>
          <p:spPr>
            <a:xfrm>
              <a:off x="537004" y="5024632"/>
              <a:ext cx="262345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CD2C4EC2-E5A2-1F96-9A07-DCF336FE57EA}"/>
                </a:ext>
              </a:extLst>
            </p:cNvPr>
            <p:cNvSpPr txBox="1"/>
            <p:nvPr/>
          </p:nvSpPr>
          <p:spPr>
            <a:xfrm>
              <a:off x="3230310" y="5024632"/>
              <a:ext cx="6488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T(z)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84A1A51-8455-B5AA-BE98-85B6D51FB800}"/>
                  </a:ext>
                </a:extLst>
              </p:cNvPr>
              <p:cNvSpPr txBox="1"/>
              <p:nvPr/>
            </p:nvSpPr>
            <p:spPr>
              <a:xfrm>
                <a:off x="2652480" y="992874"/>
                <a:ext cx="2711448" cy="52591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Γ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𝐿𝑎𝑝𝑠𝑒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𝑅𝑎𝑡𝑒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𝑑𝑇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𝑑𝑧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84A1A51-8455-B5AA-BE98-85B6D51FB8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2480" y="992874"/>
                <a:ext cx="2711448" cy="52591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>
            <a:extLst>
              <a:ext uri="{FF2B5EF4-FFF2-40B4-BE49-F238E27FC236}">
                <a16:creationId xmlns:a16="http://schemas.microsoft.com/office/drawing/2014/main" id="{362D613A-39CF-A665-F162-491BC0D2D846}"/>
              </a:ext>
            </a:extLst>
          </p:cNvPr>
          <p:cNvSpPr txBox="1"/>
          <p:nvPr/>
        </p:nvSpPr>
        <p:spPr>
          <a:xfrm flipH="1">
            <a:off x="6194476" y="1058236"/>
            <a:ext cx="25622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Note the negative sign!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2FFCC0A9-9351-B753-ED77-6B25A3058438}"/>
              </a:ext>
            </a:extLst>
          </p:cNvPr>
          <p:cNvGrpSpPr/>
          <p:nvPr/>
        </p:nvGrpSpPr>
        <p:grpSpPr>
          <a:xfrm rot="5400000" flipH="1">
            <a:off x="7365250" y="2375374"/>
            <a:ext cx="3521589" cy="2714430"/>
            <a:chOff x="7394121" y="3156663"/>
            <a:chExt cx="3521589" cy="2714430"/>
          </a:xfrm>
        </p:grpSpPr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67113A82-A8D6-F661-267C-082C8F76283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25273" y="3156663"/>
              <a:ext cx="0" cy="230485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F297706F-349C-3EC3-065A-E4BBF8F704DC}"/>
                </a:ext>
              </a:extLst>
            </p:cNvPr>
            <p:cNvSpPr txBox="1"/>
            <p:nvPr/>
          </p:nvSpPr>
          <p:spPr>
            <a:xfrm rot="16200000">
              <a:off x="7406170" y="3454666"/>
              <a:ext cx="3452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z</a:t>
              </a:r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E6DD275B-CECC-74F9-9CC4-CEAE63A01EA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404548" y="3766361"/>
              <a:ext cx="1932214" cy="1537995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CBE8274-C44A-2FC5-DC7F-73A8BA8842C0}"/>
                </a:ext>
              </a:extLst>
            </p:cNvPr>
            <p:cNvCxnSpPr/>
            <p:nvPr/>
          </p:nvCxnSpPr>
          <p:spPr>
            <a:xfrm flipV="1">
              <a:off x="8404548" y="3183196"/>
              <a:ext cx="363894" cy="58316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DC7F70DE-B2BA-1FB8-3CA2-E1C5A647471F}"/>
                </a:ext>
              </a:extLst>
            </p:cNvPr>
            <p:cNvCxnSpPr>
              <a:cxnSpLocks/>
            </p:cNvCxnSpPr>
            <p:nvPr/>
          </p:nvCxnSpPr>
          <p:spPr>
            <a:xfrm>
              <a:off x="7713305" y="5361993"/>
              <a:ext cx="262345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26269C42-67B5-A4C0-01FB-28F344EBC19C}"/>
                </a:ext>
              </a:extLst>
            </p:cNvPr>
            <p:cNvSpPr txBox="1"/>
            <p:nvPr/>
          </p:nvSpPr>
          <p:spPr>
            <a:xfrm rot="5400000">
              <a:off x="10406611" y="5361994"/>
              <a:ext cx="6488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T(z)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6DAEEBB0-DF3C-79DA-2449-68DA6C704518}"/>
                  </a:ext>
                </a:extLst>
              </p:cNvPr>
              <p:cNvSpPr txBox="1"/>
              <p:nvPr/>
            </p:nvSpPr>
            <p:spPr>
              <a:xfrm>
                <a:off x="8756716" y="2814232"/>
                <a:ext cx="90730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Γ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6DAEEBB0-DF3C-79DA-2449-68DA6C7045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56716" y="2814232"/>
                <a:ext cx="907300" cy="276999"/>
              </a:xfrm>
              <a:prstGeom prst="rect">
                <a:avLst/>
              </a:prstGeom>
              <a:blipFill>
                <a:blip r:embed="rId3"/>
                <a:stretch>
                  <a:fillRect l="-6040" r="-6040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ACD5C8A9-AF97-5EA6-23E6-83BC9CCC0488}"/>
                  </a:ext>
                </a:extLst>
              </p:cNvPr>
              <p:cNvSpPr txBox="1"/>
              <p:nvPr/>
            </p:nvSpPr>
            <p:spPr>
              <a:xfrm>
                <a:off x="9648906" y="4544776"/>
                <a:ext cx="203818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Γ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&lt;0,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𝑖𝑛𝑣𝑒𝑟𝑠𝑖𝑜𝑛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ACD5C8A9-AF97-5EA6-23E6-83BC9CCC04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48906" y="4544776"/>
                <a:ext cx="2038187" cy="276999"/>
              </a:xfrm>
              <a:prstGeom prst="rect">
                <a:avLst/>
              </a:prstGeom>
              <a:blipFill>
                <a:blip r:embed="rId4"/>
                <a:stretch>
                  <a:fillRect l="-2695" r="-299" b="-8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3" name="Group 32">
            <a:extLst>
              <a:ext uri="{FF2B5EF4-FFF2-40B4-BE49-F238E27FC236}">
                <a16:creationId xmlns:a16="http://schemas.microsoft.com/office/drawing/2014/main" id="{D8ACF87A-69B5-990A-6E74-CCBD2F4E7055}"/>
              </a:ext>
            </a:extLst>
          </p:cNvPr>
          <p:cNvGrpSpPr/>
          <p:nvPr/>
        </p:nvGrpSpPr>
        <p:grpSpPr>
          <a:xfrm rot="16200000">
            <a:off x="3909174" y="2375373"/>
            <a:ext cx="3521587" cy="2714429"/>
            <a:chOff x="217822" y="2819302"/>
            <a:chExt cx="3521587" cy="2714429"/>
          </a:xfrm>
        </p:grpSpPr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329DDE63-EBF6-ABCE-04FD-C48138AC790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48972" y="2819302"/>
              <a:ext cx="0" cy="230485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8A7F4EE4-9177-5027-52CB-5784ED9EC9BC}"/>
                </a:ext>
              </a:extLst>
            </p:cNvPr>
            <p:cNvSpPr txBox="1"/>
            <p:nvPr/>
          </p:nvSpPr>
          <p:spPr>
            <a:xfrm rot="5400000">
              <a:off x="229871" y="3117304"/>
              <a:ext cx="3452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z</a:t>
              </a:r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0A237A5-65DC-65FB-97D9-9A06A6816C8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228247" y="3429000"/>
              <a:ext cx="1932214" cy="1537995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EEFFD646-F1C0-05BD-91C3-0A97CAC5387F}"/>
                </a:ext>
              </a:extLst>
            </p:cNvPr>
            <p:cNvCxnSpPr/>
            <p:nvPr/>
          </p:nvCxnSpPr>
          <p:spPr>
            <a:xfrm flipV="1">
              <a:off x="1228247" y="2845835"/>
              <a:ext cx="363894" cy="58316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3BED5A87-EC0F-4900-E386-7FB10BB3A9A0}"/>
                </a:ext>
              </a:extLst>
            </p:cNvPr>
            <p:cNvCxnSpPr>
              <a:cxnSpLocks/>
            </p:cNvCxnSpPr>
            <p:nvPr/>
          </p:nvCxnSpPr>
          <p:spPr>
            <a:xfrm>
              <a:off x="537004" y="5024632"/>
              <a:ext cx="262345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DACFA13B-1A11-5D44-1ED1-81D97B96D2AF}"/>
                </a:ext>
              </a:extLst>
            </p:cNvPr>
            <p:cNvSpPr txBox="1"/>
            <p:nvPr/>
          </p:nvSpPr>
          <p:spPr>
            <a:xfrm rot="5400000">
              <a:off x="3230310" y="5024632"/>
              <a:ext cx="6488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T(z)</a:t>
              </a:r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6D6F0CC9-7C08-CA91-4249-4C1F7CBD4613}"/>
              </a:ext>
            </a:extLst>
          </p:cNvPr>
          <p:cNvSpPr txBox="1"/>
          <p:nvPr/>
        </p:nvSpPr>
        <p:spPr>
          <a:xfrm>
            <a:off x="662576" y="5393964"/>
            <a:ext cx="26107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Natural coordinates for</a:t>
            </a:r>
            <a:br>
              <a:rPr lang="en-US" b="1" dirty="0"/>
            </a:br>
            <a:r>
              <a:rPr lang="en-US" b="1" dirty="0"/>
              <a:t>Atmospheric Sciences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81EC2A6-DF34-8B85-687F-05E00D58652F}"/>
              </a:ext>
            </a:extLst>
          </p:cNvPr>
          <p:cNvSpPr txBox="1"/>
          <p:nvPr/>
        </p:nvSpPr>
        <p:spPr>
          <a:xfrm>
            <a:off x="2618465" y="2547426"/>
            <a:ext cx="26311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Rotate graph 90 degrees </a:t>
            </a:r>
            <a:br>
              <a:rPr lang="en-US" dirty="0"/>
            </a:br>
            <a:r>
              <a:rPr lang="en-US" dirty="0"/>
              <a:t>counter clockwise</a:t>
            </a:r>
          </a:p>
        </p:txBody>
      </p:sp>
      <p:sp>
        <p:nvSpPr>
          <p:cNvPr id="42" name="Arrow: Right 41">
            <a:extLst>
              <a:ext uri="{FF2B5EF4-FFF2-40B4-BE49-F238E27FC236}">
                <a16:creationId xmlns:a16="http://schemas.microsoft.com/office/drawing/2014/main" id="{D9A95AC9-4D30-6EAB-AA72-C6ABB33150F4}"/>
              </a:ext>
            </a:extLst>
          </p:cNvPr>
          <p:cNvSpPr/>
          <p:nvPr/>
        </p:nvSpPr>
        <p:spPr>
          <a:xfrm>
            <a:off x="3113215" y="3212063"/>
            <a:ext cx="893380" cy="36932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Arrow: Right 42">
            <a:extLst>
              <a:ext uri="{FF2B5EF4-FFF2-40B4-BE49-F238E27FC236}">
                <a16:creationId xmlns:a16="http://schemas.microsoft.com/office/drawing/2014/main" id="{2CE2E101-EECF-7B88-BF13-83D0B8630FCC}"/>
              </a:ext>
            </a:extLst>
          </p:cNvPr>
          <p:cNvSpPr/>
          <p:nvPr/>
        </p:nvSpPr>
        <p:spPr>
          <a:xfrm>
            <a:off x="6966678" y="3212063"/>
            <a:ext cx="893380" cy="36932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58E73B1-C78F-FBBD-CC2E-B543D1A4CF2E}"/>
              </a:ext>
            </a:extLst>
          </p:cNvPr>
          <p:cNvSpPr txBox="1"/>
          <p:nvPr/>
        </p:nvSpPr>
        <p:spPr>
          <a:xfrm>
            <a:off x="6614844" y="2591730"/>
            <a:ext cx="16630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Flip about the </a:t>
            </a:r>
            <a:br>
              <a:rPr lang="en-US" dirty="0"/>
            </a:br>
            <a:r>
              <a:rPr lang="en-US" dirty="0"/>
              <a:t>horizontal axis 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8BB17C7-A8AC-285F-6D3B-6D713A23DDE4}"/>
              </a:ext>
            </a:extLst>
          </p:cNvPr>
          <p:cNvSpPr txBox="1"/>
          <p:nvPr/>
        </p:nvSpPr>
        <p:spPr>
          <a:xfrm>
            <a:off x="8187737" y="5476598"/>
            <a:ext cx="26622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Usual coordinates for</a:t>
            </a:r>
            <a:br>
              <a:rPr lang="en-US" b="1" dirty="0"/>
            </a:br>
            <a:r>
              <a:rPr lang="en-US" b="1" dirty="0"/>
              <a:t>Mathematics where T(z)</a:t>
            </a:r>
          </a:p>
        </p:txBody>
      </p:sp>
    </p:spTree>
    <p:extLst>
      <p:ext uri="{BB962C8B-B14F-4D97-AF65-F5344CB8AC3E}">
        <p14:creationId xmlns:p14="http://schemas.microsoft.com/office/powerpoint/2010/main" val="3519358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0CA29C-3FB6-2AE9-6074-4D429F0C35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819846-E500-B7DD-D816-09ED711E92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7463"/>
            <a:ext cx="12192000" cy="1532200"/>
          </a:xfrm>
        </p:spPr>
        <p:txBody>
          <a:bodyPr>
            <a:normAutofit fontScale="90000"/>
          </a:bodyPr>
          <a:lstStyle/>
          <a:p>
            <a:r>
              <a:rPr lang="en-US" dirty="0"/>
              <a:t>Lapse Rate: Using finite difference to estimate </a:t>
            </a:r>
            <a:r>
              <a:rPr lang="en-US" dirty="0">
                <a:latin typeface="Symbol" panose="05050102010706020507" pitchFamily="18" charset="2"/>
              </a:rPr>
              <a:t>G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CA2A49AE-8DB8-2D92-25C4-569DF2CD766C}"/>
              </a:ext>
            </a:extLst>
          </p:cNvPr>
          <p:cNvCxnSpPr>
            <a:cxnSpLocks/>
          </p:cNvCxnSpPr>
          <p:nvPr/>
        </p:nvCxnSpPr>
        <p:spPr>
          <a:xfrm flipV="1">
            <a:off x="3021564" y="3442801"/>
            <a:ext cx="0" cy="230485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20ACCFC9-6F1D-EDD3-ADE0-F60DF771E663}"/>
              </a:ext>
            </a:extLst>
          </p:cNvPr>
          <p:cNvSpPr txBox="1"/>
          <p:nvPr/>
        </p:nvSpPr>
        <p:spPr>
          <a:xfrm>
            <a:off x="2602463" y="3740803"/>
            <a:ext cx="345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z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2CEE2F5-FC83-9D58-C6DE-B7898312480E}"/>
              </a:ext>
            </a:extLst>
          </p:cNvPr>
          <p:cNvCxnSpPr>
            <a:cxnSpLocks/>
          </p:cNvCxnSpPr>
          <p:nvPr/>
        </p:nvCxnSpPr>
        <p:spPr>
          <a:xfrm flipH="1" flipV="1">
            <a:off x="3600839" y="4052499"/>
            <a:ext cx="1932214" cy="153799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1175023-08D8-4036-97DD-84F1CC7EB4F4}"/>
              </a:ext>
            </a:extLst>
          </p:cNvPr>
          <p:cNvCxnSpPr/>
          <p:nvPr/>
        </p:nvCxnSpPr>
        <p:spPr>
          <a:xfrm flipV="1">
            <a:off x="3600839" y="3469334"/>
            <a:ext cx="363894" cy="58316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69543B0-6B2F-51C3-98D9-8D162A8CAA22}"/>
              </a:ext>
            </a:extLst>
          </p:cNvPr>
          <p:cNvCxnSpPr>
            <a:cxnSpLocks/>
          </p:cNvCxnSpPr>
          <p:nvPr/>
        </p:nvCxnSpPr>
        <p:spPr>
          <a:xfrm>
            <a:off x="2909596" y="5648131"/>
            <a:ext cx="262345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C1DBB733-9114-6FD4-7A1D-10BD921EBD07}"/>
              </a:ext>
            </a:extLst>
          </p:cNvPr>
          <p:cNvSpPr txBox="1"/>
          <p:nvPr/>
        </p:nvSpPr>
        <p:spPr>
          <a:xfrm>
            <a:off x="5602902" y="5648131"/>
            <a:ext cx="648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T</a:t>
            </a:r>
            <a:r>
              <a:rPr lang="en-US" dirty="0"/>
              <a:t>(</a:t>
            </a:r>
            <a:r>
              <a:rPr lang="en-US" i="1" dirty="0"/>
              <a:t>z</a:t>
            </a:r>
            <a:r>
              <a:rPr lang="en-US" dirty="0"/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D52DB04-37E8-67C0-50D7-EE6ADBD74970}"/>
                  </a:ext>
                </a:extLst>
              </p:cNvPr>
              <p:cNvSpPr txBox="1"/>
              <p:nvPr/>
            </p:nvSpPr>
            <p:spPr>
              <a:xfrm>
                <a:off x="2400679" y="2080529"/>
                <a:ext cx="6404446" cy="90665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80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Γ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𝐿𝑎𝑝𝑠𝑒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𝑅𝑎𝑡𝑒</m:t>
                      </m:r>
                      <m:r>
                        <a:rPr lang="en-US" sz="28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𝑑𝑇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𝑑𝑧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800" b="0" i="1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0" i="1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D52DB04-37E8-67C0-50D7-EE6ADBD749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0679" y="2080529"/>
                <a:ext cx="6404446" cy="90665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30565C0-2E3D-457E-9BF6-11A623BFA382}"/>
                  </a:ext>
                </a:extLst>
              </p:cNvPr>
              <p:cNvSpPr txBox="1"/>
              <p:nvPr/>
            </p:nvSpPr>
            <p:spPr>
              <a:xfrm>
                <a:off x="4448726" y="4406967"/>
                <a:ext cx="90730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Γ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30565C0-2E3D-457E-9BF6-11A623BFA3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8726" y="4406967"/>
                <a:ext cx="907300" cy="276999"/>
              </a:xfrm>
              <a:prstGeom prst="rect">
                <a:avLst/>
              </a:prstGeom>
              <a:blipFill>
                <a:blip r:embed="rId3"/>
                <a:stretch>
                  <a:fillRect l="-6711" r="-5369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C121B71-C17B-E391-BEAF-41316D53F58C}"/>
                  </a:ext>
                </a:extLst>
              </p:cNvPr>
              <p:cNvSpPr txBox="1"/>
              <p:nvPr/>
            </p:nvSpPr>
            <p:spPr>
              <a:xfrm>
                <a:off x="3958187" y="3665818"/>
                <a:ext cx="437254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Γ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&lt;0,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𝐶𝑎𝑙𝑙𝑒𝑑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𝑡𝑒𝑚𝑝𝑒𝑟𝑎𝑡𝑢𝑟𝑒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𝑖𝑛𝑣𝑒𝑟𝑠𝑖𝑜𝑛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C121B71-C17B-E391-BEAF-41316D53F5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8187" y="3665818"/>
                <a:ext cx="4372544" cy="276999"/>
              </a:xfrm>
              <a:prstGeom prst="rect">
                <a:avLst/>
              </a:prstGeom>
              <a:blipFill>
                <a:blip r:embed="rId4"/>
                <a:stretch>
                  <a:fillRect l="-279" b="-304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444FFF5-E02E-18C8-9E26-44ADECE51A1A}"/>
              </a:ext>
            </a:extLst>
          </p:cNvPr>
          <p:cNvCxnSpPr/>
          <p:nvPr/>
        </p:nvCxnSpPr>
        <p:spPr>
          <a:xfrm>
            <a:off x="3021564" y="4525346"/>
            <a:ext cx="1177212" cy="0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E5BCEA3-69B6-CD17-48DC-FC7E6E2F608E}"/>
              </a:ext>
            </a:extLst>
          </p:cNvPr>
          <p:cNvCxnSpPr>
            <a:cxnSpLocks/>
          </p:cNvCxnSpPr>
          <p:nvPr/>
        </p:nvCxnSpPr>
        <p:spPr>
          <a:xfrm>
            <a:off x="4198776" y="4525346"/>
            <a:ext cx="0" cy="1122785"/>
          </a:xfrm>
          <a:prstGeom prst="line">
            <a:avLst/>
          </a:prstGeom>
          <a:ln>
            <a:solidFill>
              <a:srgbClr val="00B0F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32819E03-6A54-7C40-A3A5-99674388D640}"/>
              </a:ext>
            </a:extLst>
          </p:cNvPr>
          <p:cNvSpPr txBox="1"/>
          <p:nvPr/>
        </p:nvSpPr>
        <p:spPr>
          <a:xfrm>
            <a:off x="2582865" y="4290346"/>
            <a:ext cx="377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rgbClr val="00B0F0"/>
                </a:solidFill>
              </a:rPr>
              <a:t>z</a:t>
            </a:r>
            <a:r>
              <a:rPr lang="en-US" b="1" i="1" baseline="-25000" dirty="0">
                <a:solidFill>
                  <a:srgbClr val="00B0F0"/>
                </a:solidFill>
              </a:rPr>
              <a:t>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1569598-940E-527E-0878-CD5822DEB204}"/>
              </a:ext>
            </a:extLst>
          </p:cNvPr>
          <p:cNvSpPr txBox="1"/>
          <p:nvPr/>
        </p:nvSpPr>
        <p:spPr>
          <a:xfrm>
            <a:off x="4010025" y="5626283"/>
            <a:ext cx="4386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rgbClr val="00B0F0"/>
                </a:solidFill>
              </a:rPr>
              <a:t>T</a:t>
            </a:r>
            <a:r>
              <a:rPr lang="en-US" b="1" i="1" baseline="-25000" dirty="0">
                <a:solidFill>
                  <a:srgbClr val="00B0F0"/>
                </a:solidFill>
              </a:rPr>
              <a:t>2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815F0F3-EB8E-219A-DB40-2D8F1FCB9659}"/>
              </a:ext>
            </a:extLst>
          </p:cNvPr>
          <p:cNvCxnSpPr>
            <a:cxnSpLocks/>
          </p:cNvCxnSpPr>
          <p:nvPr/>
        </p:nvCxnSpPr>
        <p:spPr>
          <a:xfrm>
            <a:off x="3044112" y="5086738"/>
            <a:ext cx="1858264" cy="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E068E45-AEAA-2834-21B1-80F6F5508216}"/>
              </a:ext>
            </a:extLst>
          </p:cNvPr>
          <p:cNvCxnSpPr>
            <a:cxnSpLocks/>
          </p:cNvCxnSpPr>
          <p:nvPr/>
        </p:nvCxnSpPr>
        <p:spPr>
          <a:xfrm>
            <a:off x="4902376" y="5086737"/>
            <a:ext cx="0" cy="561394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460225B8-B896-383D-9E02-5B59533AE13B}"/>
              </a:ext>
            </a:extLst>
          </p:cNvPr>
          <p:cNvSpPr txBox="1"/>
          <p:nvPr/>
        </p:nvSpPr>
        <p:spPr>
          <a:xfrm>
            <a:off x="4710550" y="5626283"/>
            <a:ext cx="4386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rgbClr val="FF0000"/>
                </a:solidFill>
              </a:rPr>
              <a:t>T</a:t>
            </a:r>
            <a:r>
              <a:rPr lang="en-US" b="1" i="1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5FAEC98-31D2-606E-D80F-025A6FC046E0}"/>
              </a:ext>
            </a:extLst>
          </p:cNvPr>
          <p:cNvSpPr txBox="1"/>
          <p:nvPr/>
        </p:nvSpPr>
        <p:spPr>
          <a:xfrm>
            <a:off x="2662335" y="4858256"/>
            <a:ext cx="4267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1" dirty="0">
                <a:solidFill>
                  <a:srgbClr val="FF0000"/>
                </a:solidFill>
              </a:rPr>
              <a:t>z</a:t>
            </a:r>
            <a:r>
              <a:rPr lang="en-US" b="1" i="1" baseline="-25000" dirty="0">
                <a:solidFill>
                  <a:srgbClr val="FF0000"/>
                </a:solidFill>
              </a:rPr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684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266F1C-3D2F-0327-77DA-0A0FC1832C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92358-3E33-71F5-4C67-B28747E6EB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2" y="17463"/>
            <a:ext cx="11811760" cy="964291"/>
          </a:xfrm>
        </p:spPr>
        <p:txBody>
          <a:bodyPr>
            <a:normAutofit/>
          </a:bodyPr>
          <a:lstStyle/>
          <a:p>
            <a:r>
              <a:rPr lang="en-US" dirty="0"/>
              <a:t>Terminology Used for Lapse Rates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5FD4B641-151B-7DCB-D2DB-0964F628281C}"/>
              </a:ext>
            </a:extLst>
          </p:cNvPr>
          <p:cNvCxnSpPr>
            <a:cxnSpLocks/>
          </p:cNvCxnSpPr>
          <p:nvPr/>
        </p:nvCxnSpPr>
        <p:spPr>
          <a:xfrm flipV="1">
            <a:off x="1258072" y="2733675"/>
            <a:ext cx="0" cy="230485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D335E7CE-A270-445B-48DD-B66F6A6F23CF}"/>
              </a:ext>
            </a:extLst>
          </p:cNvPr>
          <p:cNvSpPr txBox="1"/>
          <p:nvPr/>
        </p:nvSpPr>
        <p:spPr>
          <a:xfrm>
            <a:off x="838971" y="3031677"/>
            <a:ext cx="345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z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0DDE09E-456E-4AF1-92FA-149F66C05973}"/>
              </a:ext>
            </a:extLst>
          </p:cNvPr>
          <p:cNvCxnSpPr>
            <a:cxnSpLocks/>
          </p:cNvCxnSpPr>
          <p:nvPr/>
        </p:nvCxnSpPr>
        <p:spPr>
          <a:xfrm flipH="1" flipV="1">
            <a:off x="2135927" y="2945396"/>
            <a:ext cx="1932214" cy="153799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5FA574D-D6DE-D362-C43D-7904B19ACEFB}"/>
              </a:ext>
            </a:extLst>
          </p:cNvPr>
          <p:cNvCxnSpPr>
            <a:cxnSpLocks/>
          </p:cNvCxnSpPr>
          <p:nvPr/>
        </p:nvCxnSpPr>
        <p:spPr>
          <a:xfrm>
            <a:off x="1146104" y="4939005"/>
            <a:ext cx="262345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4C01643F-C0F4-5728-9BC3-A3B8B944B1B6}"/>
              </a:ext>
            </a:extLst>
          </p:cNvPr>
          <p:cNvSpPr txBox="1"/>
          <p:nvPr/>
        </p:nvSpPr>
        <p:spPr>
          <a:xfrm>
            <a:off x="3839410" y="4939005"/>
            <a:ext cx="648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T</a:t>
            </a:r>
            <a:r>
              <a:rPr lang="en-US" dirty="0"/>
              <a:t>(</a:t>
            </a:r>
            <a:r>
              <a:rPr lang="en-US" i="1" dirty="0"/>
              <a:t>z</a:t>
            </a:r>
            <a:r>
              <a:rPr lang="en-US" dirty="0"/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8A3A99F6-2985-304F-D61E-4594C0A63B0D}"/>
                  </a:ext>
                </a:extLst>
              </p:cNvPr>
              <p:cNvSpPr txBox="1"/>
              <p:nvPr/>
            </p:nvSpPr>
            <p:spPr>
              <a:xfrm>
                <a:off x="2400679" y="1371403"/>
                <a:ext cx="4212372" cy="8180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80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Γ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𝐿𝑎𝑝𝑠𝑒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𝑅𝑎𝑡𝑒</m:t>
                      </m:r>
                      <m:r>
                        <a:rPr lang="en-US" sz="28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𝑑𝑇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𝑑𝑧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8A3A99F6-2985-304F-D61E-4594C0A63B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0679" y="1371403"/>
                <a:ext cx="4212372" cy="81804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03F76A85-7FB8-7DDE-997C-204937231B89}"/>
                  </a:ext>
                </a:extLst>
              </p:cNvPr>
              <p:cNvSpPr txBox="1"/>
              <p:nvPr/>
            </p:nvSpPr>
            <p:spPr>
              <a:xfrm>
                <a:off x="1746033" y="2359677"/>
                <a:ext cx="7340536" cy="5203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Γ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Γ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=9.8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𝑘𝑚</m:t>
                          </m:r>
                        </m:den>
                      </m:f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𝑫𝒓𝒚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𝒂𝒅𝒊𝒂𝒃𝒂𝒕𝒊𝒄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𝒍𝒂𝒑𝒔𝒆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𝒓𝒂𝒕𝒆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𝒄𝒖𝒓𝒗𝒆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𝒐𝒏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𝒕𝒉𝒆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𝑺𝒌𝒆𝒘𝑻</m:t>
                      </m:r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03F76A85-7FB8-7DDE-997C-204937231B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6033" y="2359677"/>
                <a:ext cx="7340536" cy="52039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37ED29A-D2FA-C94D-826F-5F8CE000ED37}"/>
              </a:ext>
            </a:extLst>
          </p:cNvPr>
          <p:cNvCxnSpPr>
            <a:cxnSpLocks/>
          </p:cNvCxnSpPr>
          <p:nvPr/>
        </p:nvCxnSpPr>
        <p:spPr>
          <a:xfrm flipH="1" flipV="1">
            <a:off x="2789069" y="2945396"/>
            <a:ext cx="478972" cy="1451713"/>
          </a:xfrm>
          <a:prstGeom prst="line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9167ECF-931F-6842-8CAA-943553D27740}"/>
                  </a:ext>
                </a:extLst>
              </p:cNvPr>
              <p:cNvSpPr txBox="1"/>
              <p:nvPr/>
            </p:nvSpPr>
            <p:spPr>
              <a:xfrm>
                <a:off x="2878147" y="2961692"/>
                <a:ext cx="837325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i="0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𝚪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chemeClr val="accent3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chemeClr val="accent3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𝒛</m:t>
                          </m:r>
                        </m:e>
                      </m:d>
                      <m:r>
                        <a:rPr lang="en-US" b="1" i="1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chemeClr val="accent3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 smtClean="0">
                              <a:solidFill>
                                <a:schemeClr val="accent3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𝜞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chemeClr val="accent3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𝑫</m:t>
                          </m:r>
                        </m:sub>
                      </m:sSub>
                      <m:r>
                        <a:rPr lang="en-US" b="1" i="1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𝑺𝒖𝒃𝒂𝒅𝒊𝒂𝒃𝒂𝒕𝒊𝒄</m:t>
                      </m:r>
                      <m:r>
                        <a:rPr lang="en-US" b="1" i="1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𝒍𝒂𝒑𝒔𝒆</m:t>
                      </m:r>
                      <m:r>
                        <a:rPr lang="en-US" b="1" i="1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𝒓𝒂𝒕𝒆</m:t>
                      </m:r>
                      <m:r>
                        <a:rPr lang="en-US" b="1" i="1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US" b="1" i="1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𝒆𝒙𝒂𝒎𝒑𝒍𝒆</m:t>
                      </m:r>
                      <m:r>
                        <a:rPr lang="en-US" b="1" i="1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𝒐𝒇</m:t>
                      </m:r>
                      <m:r>
                        <a:rPr lang="en-US" b="1" i="1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𝒆𝒏𝒗𝒊𝒓𝒐𝒏𝒎𝒆𝒏𝒕𝒂𝒍</m:t>
                      </m:r>
                      <m:r>
                        <a:rPr lang="en-US" b="1" i="1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𝒔𝒐𝒖𝒏𝒅𝒊𝒏𝒈</m:t>
                      </m:r>
                    </m:oMath>
                  </m:oMathPara>
                </a14:m>
                <a:endParaRPr lang="en-US" b="1" dirty="0">
                  <a:solidFill>
                    <a:schemeClr val="accent3">
                      <a:lumMod val="60000"/>
                      <a:lumOff val="4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9167ECF-931F-6842-8CAA-943553D277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8147" y="2961692"/>
                <a:ext cx="8373254" cy="276999"/>
              </a:xfrm>
              <a:prstGeom prst="rect">
                <a:avLst/>
              </a:prstGeom>
              <a:blipFill>
                <a:blip r:embed="rId4"/>
                <a:stretch>
                  <a:fillRect l="-218" t="-6667" r="-655" b="-35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48EBF60-A0D6-31EC-952D-73AA15FBA80F}"/>
              </a:ext>
            </a:extLst>
          </p:cNvPr>
          <p:cNvCxnSpPr>
            <a:cxnSpLocks/>
          </p:cNvCxnSpPr>
          <p:nvPr/>
        </p:nvCxnSpPr>
        <p:spPr>
          <a:xfrm flipH="1" flipV="1">
            <a:off x="1524000" y="3108924"/>
            <a:ext cx="3141306" cy="114907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2D8A4AD4-B88C-DA0F-601B-D0A8A91B699A}"/>
                  </a:ext>
                </a:extLst>
              </p:cNvPr>
              <p:cNvSpPr txBox="1"/>
              <p:nvPr/>
            </p:nvSpPr>
            <p:spPr>
              <a:xfrm>
                <a:off x="3554898" y="3609845"/>
                <a:ext cx="848546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i="0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𝚪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𝒛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𝜞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𝑫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𝑺𝒖𝒑𝒆𝒓</m:t>
                      </m:r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𝒂𝒅𝒊𝒂𝒃𝒂𝒕𝒊𝒄</m:t>
                      </m:r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𝒍𝒂𝒑𝒔𝒆</m:t>
                      </m:r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𝒓𝒂𝒕𝒆</m:t>
                      </m:r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𝒄𝒐𝒎𝒎𝒐𝒏</m:t>
                      </m:r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𝒏𝒆𝒂𝒓</m:t>
                      </m:r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𝒔𝒐𝒍𝒂𝒓</m:t>
                      </m:r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𝒉𝒆𝒂𝒕𝒆𝒅</m:t>
                      </m:r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𝒔𝒖𝒓𝒇𝒂𝒄𝒆</m:t>
                      </m:r>
                    </m:oMath>
                  </m:oMathPara>
                </a14:m>
                <a:endParaRPr lang="en-US" b="1" dirty="0">
                  <a:solidFill>
                    <a:srgbClr val="00B0F0"/>
                  </a:solidFill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2D8A4AD4-B88C-DA0F-601B-D0A8A91B69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4898" y="3609845"/>
                <a:ext cx="8485464" cy="276999"/>
              </a:xfrm>
              <a:prstGeom prst="rect">
                <a:avLst/>
              </a:prstGeom>
              <a:blipFill>
                <a:blip r:embed="rId5"/>
                <a:stretch>
                  <a:fillRect l="-216" t="-4348" r="-575" b="-347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1887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6949F4-AB48-2497-CA96-6C64694FC1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3A003-4D35-7620-DF90-4C00D0C603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8964"/>
            <a:ext cx="12192000" cy="964291"/>
          </a:xfrm>
        </p:spPr>
        <p:txBody>
          <a:bodyPr>
            <a:normAutofit fontScale="90000"/>
          </a:bodyPr>
          <a:lstStyle/>
          <a:p>
            <a:r>
              <a:rPr lang="en-US" dirty="0"/>
              <a:t>Check for local air parcel stability: Lifting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8AB093E-7235-2E5E-753F-7ED7CFBCD010}"/>
                  </a:ext>
                </a:extLst>
              </p:cNvPr>
              <p:cNvSpPr txBox="1"/>
              <p:nvPr/>
            </p:nvSpPr>
            <p:spPr>
              <a:xfrm>
                <a:off x="682883" y="960686"/>
                <a:ext cx="4212372" cy="8180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80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Γ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𝐿𝑎𝑝𝑠𝑒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𝑅𝑎𝑡𝑒</m:t>
                      </m:r>
                      <m:r>
                        <a:rPr lang="en-US" sz="28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𝑑𝑇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𝑑𝑧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8AB093E-7235-2E5E-753F-7ED7CFBCD0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883" y="960686"/>
                <a:ext cx="4212372" cy="81804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47C9603-4323-24A5-3F13-80BFC0C1C6C4}"/>
                  </a:ext>
                </a:extLst>
              </p:cNvPr>
              <p:cNvSpPr txBox="1"/>
              <p:nvPr/>
            </p:nvSpPr>
            <p:spPr>
              <a:xfrm>
                <a:off x="838971" y="1714367"/>
                <a:ext cx="6209328" cy="5203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Γ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=9.8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𝑘𝑚</m:t>
                          </m:r>
                        </m:den>
                      </m:f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𝐷𝑟𝑦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𝑎𝑑𝑖𝑎𝑏𝑎𝑡𝑖𝑐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𝑙𝑎𝑝𝑠𝑒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𝑟𝑎𝑡𝑒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𝑐𝑢𝑟𝑣𝑒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𝑜𝑛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𝑡h𝑒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𝑆𝑘𝑒𝑤𝑇</m:t>
                      </m:r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47C9603-4323-24A5-3F13-80BFC0C1C6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971" y="1714367"/>
                <a:ext cx="6209328" cy="52039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0" name="Group 29">
            <a:extLst>
              <a:ext uri="{FF2B5EF4-FFF2-40B4-BE49-F238E27FC236}">
                <a16:creationId xmlns:a16="http://schemas.microsoft.com/office/drawing/2014/main" id="{7AC07C53-925B-BEBC-E0B1-0BA95840FEB5}"/>
              </a:ext>
            </a:extLst>
          </p:cNvPr>
          <p:cNvGrpSpPr/>
          <p:nvPr/>
        </p:nvGrpSpPr>
        <p:grpSpPr>
          <a:xfrm>
            <a:off x="672741" y="3256986"/>
            <a:ext cx="11128732" cy="3054651"/>
            <a:chOff x="790729" y="2253686"/>
            <a:chExt cx="11128732" cy="3054651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7EAF36B8-BF77-DF92-FDF9-CD687AE5308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258072" y="2733675"/>
              <a:ext cx="0" cy="230485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7D67129-948F-8F88-27FF-D4B7CF01EBD0}"/>
                </a:ext>
              </a:extLst>
            </p:cNvPr>
            <p:cNvSpPr txBox="1"/>
            <p:nvPr/>
          </p:nvSpPr>
          <p:spPr>
            <a:xfrm>
              <a:off x="4723452" y="2253686"/>
              <a:ext cx="7196009" cy="28623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Test stability by lifting the air parcel from the intersection upward.</a:t>
              </a:r>
            </a:p>
            <a:p>
              <a:r>
                <a:rPr lang="en-US" dirty="0"/>
                <a:t> Is the lifted air parcel warmer or cooler than the environmental air</a:t>
              </a:r>
              <a:br>
                <a:rPr lang="en-US" dirty="0"/>
              </a:br>
              <a:r>
                <a:rPr lang="en-US" dirty="0"/>
                <a:t>at the same level?  </a:t>
              </a:r>
              <a:br>
                <a:rPr lang="en-US" dirty="0"/>
              </a:br>
              <a:r>
                <a:rPr lang="en-US" b="1" dirty="0">
                  <a:solidFill>
                    <a:srgbClr val="00B0F0"/>
                  </a:solidFill>
                </a:rPr>
                <a:t>Blue sounding</a:t>
              </a:r>
              <a:r>
                <a:rPr lang="en-US" dirty="0"/>
                <a:t>: yes, the lifted air parcel is warmer </a:t>
              </a:r>
              <a:br>
                <a:rPr lang="en-US" dirty="0"/>
              </a:br>
              <a:r>
                <a:rPr lang="en-US" dirty="0"/>
                <a:t>than the environment at the same level, the lifted air parcel is unstable,</a:t>
              </a:r>
              <a:br>
                <a:rPr lang="en-US" dirty="0"/>
              </a:br>
              <a:r>
                <a:rPr lang="en-US" dirty="0"/>
                <a:t>likely to continue to rise up. Super adiabatic sounding segment.</a:t>
              </a:r>
            </a:p>
            <a:p>
              <a:r>
                <a:rPr lang="en-US" b="1" dirty="0">
                  <a:solidFill>
                    <a:schemeClr val="accent3">
                      <a:lumMod val="60000"/>
                      <a:lumOff val="40000"/>
                    </a:schemeClr>
                  </a:solidFill>
                </a:rPr>
                <a:t>Green sounding</a:t>
              </a:r>
              <a:r>
                <a:rPr lang="en-US" dirty="0"/>
                <a:t>: no, the lifted air parcel is cooler </a:t>
              </a:r>
              <a:br>
                <a:rPr lang="en-US" dirty="0"/>
              </a:br>
              <a:r>
                <a:rPr lang="en-US" dirty="0"/>
                <a:t>than the environment at the same level, the lifted air parcel is stable,</a:t>
              </a:r>
              <a:br>
                <a:rPr lang="en-US" dirty="0"/>
              </a:br>
              <a:r>
                <a:rPr lang="en-US" dirty="0"/>
                <a:t>likely to drop back to the original level, and perhaps oscillate about it.</a:t>
              </a:r>
              <a:br>
                <a:rPr lang="en-US" dirty="0"/>
              </a:br>
              <a:r>
                <a:rPr lang="en-US" dirty="0"/>
                <a:t>Sub adiabatic segment.</a:t>
              </a:r>
            </a:p>
          </p:txBody>
        </p: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AC81C850-F784-52B1-1BA2-FD97204A980A}"/>
                </a:ext>
              </a:extLst>
            </p:cNvPr>
            <p:cNvGrpSpPr/>
            <p:nvPr/>
          </p:nvGrpSpPr>
          <p:grpSpPr>
            <a:xfrm>
              <a:off x="790729" y="2331266"/>
              <a:ext cx="3874577" cy="2977071"/>
              <a:chOff x="790729" y="2331266"/>
              <a:chExt cx="3874577" cy="2977071"/>
            </a:xfrm>
          </p:grpSpPr>
          <p:grpSp>
            <p:nvGrpSpPr>
              <p:cNvPr id="27" name="Group 26">
                <a:extLst>
                  <a:ext uri="{FF2B5EF4-FFF2-40B4-BE49-F238E27FC236}">
                    <a16:creationId xmlns:a16="http://schemas.microsoft.com/office/drawing/2014/main" id="{05664771-9152-A244-73D7-7F2100DF31D4}"/>
                  </a:ext>
                </a:extLst>
              </p:cNvPr>
              <p:cNvGrpSpPr/>
              <p:nvPr/>
            </p:nvGrpSpPr>
            <p:grpSpPr>
              <a:xfrm>
                <a:off x="790729" y="2945396"/>
                <a:ext cx="3874577" cy="2362941"/>
                <a:chOff x="790729" y="2945396"/>
                <a:chExt cx="3874577" cy="2362941"/>
              </a:xfrm>
            </p:grpSpPr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D5762693-7FDE-7837-315A-3C848860EE8B}"/>
                    </a:ext>
                  </a:extLst>
                </p:cNvPr>
                <p:cNvSpPr txBox="1"/>
                <p:nvPr/>
              </p:nvSpPr>
              <p:spPr>
                <a:xfrm>
                  <a:off x="790729" y="3435269"/>
                  <a:ext cx="345233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i="1" dirty="0"/>
                    <a:t>z</a:t>
                  </a:r>
                </a:p>
              </p:txBody>
            </p: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35D9E4A8-55FC-7E32-962D-AC572AF53DA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2135927" y="2945396"/>
                  <a:ext cx="1932214" cy="1537995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2"/>
                </a:lnRef>
                <a:fillRef idx="0">
                  <a:schemeClr val="accent2"/>
                </a:fillRef>
                <a:effectRef idx="1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Arrow Connector 11">
                  <a:extLst>
                    <a:ext uri="{FF2B5EF4-FFF2-40B4-BE49-F238E27FC236}">
                      <a16:creationId xmlns:a16="http://schemas.microsoft.com/office/drawing/2014/main" id="{F80CF28A-7C44-4E1F-A7B7-E7DDF01FA8E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146104" y="4939005"/>
                  <a:ext cx="2623457" cy="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89DC38E1-39CC-134A-A445-2CB9D166CCF6}"/>
                    </a:ext>
                  </a:extLst>
                </p:cNvPr>
                <p:cNvSpPr txBox="1"/>
                <p:nvPr/>
              </p:nvSpPr>
              <p:spPr>
                <a:xfrm>
                  <a:off x="3839410" y="4939005"/>
                  <a:ext cx="64886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i="1" dirty="0"/>
                    <a:t>T</a:t>
                  </a:r>
                  <a:r>
                    <a:rPr lang="en-US" dirty="0"/>
                    <a:t>(</a:t>
                  </a:r>
                  <a:r>
                    <a:rPr lang="en-US" i="1" dirty="0"/>
                    <a:t>z</a:t>
                  </a:r>
                  <a:r>
                    <a:rPr lang="en-US" dirty="0"/>
                    <a:t>)</a:t>
                  </a:r>
                </a:p>
              </p:txBody>
            </p:sp>
            <p:cxnSp>
              <p:nvCxnSpPr>
                <p:cNvPr id="3" name="Straight Connector 2">
                  <a:extLst>
                    <a:ext uri="{FF2B5EF4-FFF2-40B4-BE49-F238E27FC236}">
                      <a16:creationId xmlns:a16="http://schemas.microsoft.com/office/drawing/2014/main" id="{5A3671F6-61A5-E451-9932-98E71C3F885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2789069" y="2945396"/>
                  <a:ext cx="478972" cy="1451713"/>
                </a:xfrm>
                <a:prstGeom prst="line">
                  <a:avLst/>
                </a:prstGeom>
                <a:ln>
                  <a:solidFill>
                    <a:schemeClr val="accent3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2"/>
                </a:lnRef>
                <a:fillRef idx="0">
                  <a:schemeClr val="accent2"/>
                </a:fillRef>
                <a:effectRef idx="1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AC9C02CF-B607-077E-D674-56F3109649F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1524000" y="3108924"/>
                  <a:ext cx="3141306" cy="1149075"/>
                </a:xfrm>
                <a:prstGeom prst="line">
                  <a:avLst/>
                </a:prstGeom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2"/>
                </a:lnRef>
                <a:fillRef idx="0">
                  <a:schemeClr val="accent2"/>
                </a:fillRef>
                <a:effectRef idx="1">
                  <a:schemeClr val="accent2"/>
                </a:effectRef>
                <a:fontRef idx="minor">
                  <a:schemeClr val="tx1"/>
                </a:fontRef>
              </p:style>
            </p:cxnSp>
            <p:sp>
              <p:nvSpPr>
                <p:cNvPr id="4" name="Oval 3">
                  <a:extLst>
                    <a:ext uri="{FF2B5EF4-FFF2-40B4-BE49-F238E27FC236}">
                      <a16:creationId xmlns:a16="http://schemas.microsoft.com/office/drawing/2014/main" id="{1E1CFA58-312C-2D89-6B1F-63278B403D91}"/>
                    </a:ext>
                  </a:extLst>
                </p:cNvPr>
                <p:cNvSpPr/>
                <p:nvPr/>
              </p:nvSpPr>
              <p:spPr>
                <a:xfrm>
                  <a:off x="2980377" y="3621549"/>
                  <a:ext cx="81773" cy="61912"/>
                </a:xfrm>
                <a:prstGeom prst="ellipse">
                  <a:avLst/>
                </a:prstGeom>
                <a:noFill/>
                <a:ln w="952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" name="Oval 5">
                  <a:extLst>
                    <a:ext uri="{FF2B5EF4-FFF2-40B4-BE49-F238E27FC236}">
                      <a16:creationId xmlns:a16="http://schemas.microsoft.com/office/drawing/2014/main" id="{6DD88299-FD16-FA95-22ED-82735906D451}"/>
                    </a:ext>
                  </a:extLst>
                </p:cNvPr>
                <p:cNvSpPr/>
                <p:nvPr/>
              </p:nvSpPr>
              <p:spPr>
                <a:xfrm>
                  <a:off x="2856552" y="3524973"/>
                  <a:ext cx="81773" cy="61912"/>
                </a:xfrm>
                <a:prstGeom prst="ellipse">
                  <a:avLst/>
                </a:prstGeom>
                <a:noFill/>
                <a:ln w="952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" name="Oval 7">
                  <a:extLst>
                    <a:ext uri="{FF2B5EF4-FFF2-40B4-BE49-F238E27FC236}">
                      <a16:creationId xmlns:a16="http://schemas.microsoft.com/office/drawing/2014/main" id="{3B6A3AFA-5FD0-779A-7BE0-00B5C66749EA}"/>
                    </a:ext>
                  </a:extLst>
                </p:cNvPr>
                <p:cNvSpPr/>
                <p:nvPr/>
              </p:nvSpPr>
              <p:spPr>
                <a:xfrm>
                  <a:off x="2748182" y="3429000"/>
                  <a:ext cx="81773" cy="61912"/>
                </a:xfrm>
                <a:prstGeom prst="ellipse">
                  <a:avLst/>
                </a:prstGeom>
                <a:noFill/>
                <a:ln w="952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" name="Oval 10">
                  <a:extLst>
                    <a:ext uri="{FF2B5EF4-FFF2-40B4-BE49-F238E27FC236}">
                      <a16:creationId xmlns:a16="http://schemas.microsoft.com/office/drawing/2014/main" id="{2A0A8626-60E2-F37D-98EB-7F6608B123D9}"/>
                    </a:ext>
                  </a:extLst>
                </p:cNvPr>
                <p:cNvSpPr/>
                <p:nvPr/>
              </p:nvSpPr>
              <p:spPr>
                <a:xfrm>
                  <a:off x="2631677" y="3339097"/>
                  <a:ext cx="81773" cy="61912"/>
                </a:xfrm>
                <a:prstGeom prst="ellipse">
                  <a:avLst/>
                </a:prstGeom>
                <a:noFill/>
                <a:ln w="952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" name="Oval 13">
                  <a:extLst>
                    <a:ext uri="{FF2B5EF4-FFF2-40B4-BE49-F238E27FC236}">
                      <a16:creationId xmlns:a16="http://schemas.microsoft.com/office/drawing/2014/main" id="{2CB8D201-D7CC-1720-5850-EB0046B74C75}"/>
                    </a:ext>
                  </a:extLst>
                </p:cNvPr>
                <p:cNvSpPr/>
                <p:nvPr/>
              </p:nvSpPr>
              <p:spPr>
                <a:xfrm>
                  <a:off x="2517381" y="3254814"/>
                  <a:ext cx="81773" cy="61912"/>
                </a:xfrm>
                <a:prstGeom prst="ellipse">
                  <a:avLst/>
                </a:prstGeom>
                <a:noFill/>
                <a:ln w="952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" name="Oval 16">
                  <a:extLst>
                    <a:ext uri="{FF2B5EF4-FFF2-40B4-BE49-F238E27FC236}">
                      <a16:creationId xmlns:a16="http://schemas.microsoft.com/office/drawing/2014/main" id="{18AF0A03-1131-8194-5107-55F62D25ABB2}"/>
                    </a:ext>
                  </a:extLst>
                </p:cNvPr>
                <p:cNvSpPr/>
                <p:nvPr/>
              </p:nvSpPr>
              <p:spPr>
                <a:xfrm>
                  <a:off x="2399061" y="3154431"/>
                  <a:ext cx="81773" cy="61912"/>
                </a:xfrm>
                <a:prstGeom prst="ellipse">
                  <a:avLst/>
                </a:prstGeom>
                <a:noFill/>
                <a:ln w="952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F5EB6EFB-0FD6-AA1C-683E-02A17BD8A94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309682" y="3182807"/>
                  <a:ext cx="2033291" cy="24963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" name="Oval 23">
                  <a:extLst>
                    <a:ext uri="{FF2B5EF4-FFF2-40B4-BE49-F238E27FC236}">
                      <a16:creationId xmlns:a16="http://schemas.microsoft.com/office/drawing/2014/main" id="{68B1BA55-A08D-DDD5-AC68-D50C192CC433}"/>
                    </a:ext>
                  </a:extLst>
                </p:cNvPr>
                <p:cNvSpPr/>
                <p:nvPr/>
              </p:nvSpPr>
              <p:spPr>
                <a:xfrm>
                  <a:off x="2838826" y="3173476"/>
                  <a:ext cx="81773" cy="61912"/>
                </a:xfrm>
                <a:prstGeom prst="ellipse">
                  <a:avLst/>
                </a:prstGeom>
                <a:noFill/>
                <a:ln w="952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" name="Oval 24">
                  <a:extLst>
                    <a:ext uri="{FF2B5EF4-FFF2-40B4-BE49-F238E27FC236}">
                      <a16:creationId xmlns:a16="http://schemas.microsoft.com/office/drawing/2014/main" id="{CF728E0F-3014-2961-449A-EB02421BF260}"/>
                    </a:ext>
                  </a:extLst>
                </p:cNvPr>
                <p:cNvSpPr/>
                <p:nvPr/>
              </p:nvSpPr>
              <p:spPr>
                <a:xfrm>
                  <a:off x="1673893" y="3154431"/>
                  <a:ext cx="81773" cy="61912"/>
                </a:xfrm>
                <a:prstGeom prst="ellipse">
                  <a:avLst/>
                </a:prstGeom>
                <a:noFill/>
                <a:ln w="9525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91D721E3-8002-CA32-8C1C-05C52CA0A87D}"/>
                  </a:ext>
                </a:extLst>
              </p:cNvPr>
              <p:cNvSpPr txBox="1"/>
              <p:nvPr/>
            </p:nvSpPr>
            <p:spPr>
              <a:xfrm>
                <a:off x="1513866" y="2331266"/>
                <a:ext cx="109499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solidFill>
                      <a:srgbClr val="FF0000"/>
                    </a:solidFill>
                  </a:rPr>
                  <a:t>Lifted air parcel</a:t>
                </a:r>
              </a:p>
            </p:txBody>
          </p:sp>
        </p:grp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D62AEAF4-25B6-01D9-EE29-B854C8EB0F04}"/>
              </a:ext>
            </a:extLst>
          </p:cNvPr>
          <p:cNvSpPr txBox="1"/>
          <p:nvPr/>
        </p:nvSpPr>
        <p:spPr>
          <a:xfrm>
            <a:off x="838971" y="2399996"/>
            <a:ext cx="102240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Consider two environmental balloon soundings of the atmosphere found at a location on different days, the 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blue one </a:t>
            </a:r>
            <a:r>
              <a:rPr lang="en-US" dirty="0"/>
              <a:t>and the </a:t>
            </a:r>
            <a:r>
              <a:rPr lang="en-US" b="1" dirty="0">
                <a:solidFill>
                  <a:srgbClr val="00B050"/>
                </a:solidFill>
              </a:rPr>
              <a:t>green one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484997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BB689F-221E-F5AD-2FA1-2E8C6734CB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6EB1D-BF85-27A2-D10A-A97AE33134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8964"/>
            <a:ext cx="12192000" cy="964291"/>
          </a:xfrm>
        </p:spPr>
        <p:txBody>
          <a:bodyPr>
            <a:normAutofit fontScale="90000"/>
          </a:bodyPr>
          <a:lstStyle/>
          <a:p>
            <a:r>
              <a:rPr lang="en-US" dirty="0"/>
              <a:t>Check for local air parcel stability: Lowering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6C4E5593-D11F-C21C-72DE-5ACBEF67B683}"/>
              </a:ext>
            </a:extLst>
          </p:cNvPr>
          <p:cNvCxnSpPr>
            <a:cxnSpLocks/>
          </p:cNvCxnSpPr>
          <p:nvPr/>
        </p:nvCxnSpPr>
        <p:spPr>
          <a:xfrm flipV="1">
            <a:off x="1258072" y="2733675"/>
            <a:ext cx="0" cy="230485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84C14C5F-899E-1DE6-6C6B-16B67406B70C}"/>
              </a:ext>
            </a:extLst>
          </p:cNvPr>
          <p:cNvSpPr txBox="1"/>
          <p:nvPr/>
        </p:nvSpPr>
        <p:spPr>
          <a:xfrm>
            <a:off x="711146" y="3498795"/>
            <a:ext cx="345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z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284E065-0354-70F7-0922-47A3FD0B173A}"/>
              </a:ext>
            </a:extLst>
          </p:cNvPr>
          <p:cNvCxnSpPr>
            <a:cxnSpLocks/>
          </p:cNvCxnSpPr>
          <p:nvPr/>
        </p:nvCxnSpPr>
        <p:spPr>
          <a:xfrm flipH="1" flipV="1">
            <a:off x="2135927" y="2945396"/>
            <a:ext cx="1932214" cy="153799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57467B9-0193-BF2B-D3A5-F2931C7EB382}"/>
              </a:ext>
            </a:extLst>
          </p:cNvPr>
          <p:cNvCxnSpPr>
            <a:cxnSpLocks/>
          </p:cNvCxnSpPr>
          <p:nvPr/>
        </p:nvCxnSpPr>
        <p:spPr>
          <a:xfrm>
            <a:off x="1146104" y="4939005"/>
            <a:ext cx="262345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2DC31982-6977-8F07-35B9-56444540C8C5}"/>
              </a:ext>
            </a:extLst>
          </p:cNvPr>
          <p:cNvSpPr txBox="1"/>
          <p:nvPr/>
        </p:nvSpPr>
        <p:spPr>
          <a:xfrm>
            <a:off x="3839410" y="4939005"/>
            <a:ext cx="648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T</a:t>
            </a:r>
            <a:r>
              <a:rPr lang="en-US" dirty="0"/>
              <a:t>(</a:t>
            </a:r>
            <a:r>
              <a:rPr lang="en-US" i="1" dirty="0"/>
              <a:t>z</a:t>
            </a:r>
            <a:r>
              <a:rPr lang="en-US" dirty="0"/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E4BE292-09D6-6743-2ABF-E287BBFB6992}"/>
                  </a:ext>
                </a:extLst>
              </p:cNvPr>
              <p:cNvSpPr txBox="1"/>
              <p:nvPr/>
            </p:nvSpPr>
            <p:spPr>
              <a:xfrm>
                <a:off x="682883" y="960686"/>
                <a:ext cx="4212372" cy="8180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80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Γ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𝐿𝑎𝑝𝑠𝑒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𝑅𝑎𝑡𝑒</m:t>
                      </m:r>
                      <m:r>
                        <a:rPr lang="en-US" sz="28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𝑑𝑇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𝑑𝑧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E4BE292-09D6-6743-2ABF-E287BBFB69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883" y="960686"/>
                <a:ext cx="4212372" cy="81804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FD3C7BF-94B3-6BD3-C03E-F59352E4058A}"/>
                  </a:ext>
                </a:extLst>
              </p:cNvPr>
              <p:cNvSpPr txBox="1"/>
              <p:nvPr/>
            </p:nvSpPr>
            <p:spPr>
              <a:xfrm>
                <a:off x="838971" y="1714367"/>
                <a:ext cx="6209328" cy="5203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Γ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=9.8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𝑘𝑚</m:t>
                          </m:r>
                        </m:den>
                      </m:f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𝐷𝑟𝑦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𝑎𝑑𝑖𝑎𝑏𝑎𝑡𝑖𝑐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𝑙𝑎𝑝𝑠𝑒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𝑟𝑎𝑡𝑒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𝑐𝑢𝑟𝑣𝑒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𝑜𝑛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𝑡h𝑒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𝑆𝑘𝑒𝑤𝑇</m:t>
                      </m:r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FD3C7BF-94B3-6BD3-C03E-F59352E405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971" y="1714367"/>
                <a:ext cx="6209328" cy="52039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9A660D4-592B-99FB-DDE7-D1E4EB24085D}"/>
              </a:ext>
            </a:extLst>
          </p:cNvPr>
          <p:cNvCxnSpPr>
            <a:cxnSpLocks/>
          </p:cNvCxnSpPr>
          <p:nvPr/>
        </p:nvCxnSpPr>
        <p:spPr>
          <a:xfrm flipH="1" flipV="1">
            <a:off x="2789069" y="2945396"/>
            <a:ext cx="478972" cy="1451713"/>
          </a:xfrm>
          <a:prstGeom prst="line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A71BC9D-8EB4-2547-6ECE-0D797434624D}"/>
              </a:ext>
            </a:extLst>
          </p:cNvPr>
          <p:cNvCxnSpPr>
            <a:cxnSpLocks/>
          </p:cNvCxnSpPr>
          <p:nvPr/>
        </p:nvCxnSpPr>
        <p:spPr>
          <a:xfrm flipH="1" flipV="1">
            <a:off x="1524000" y="3108924"/>
            <a:ext cx="3141306" cy="114907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" name="Oval 3">
            <a:extLst>
              <a:ext uri="{FF2B5EF4-FFF2-40B4-BE49-F238E27FC236}">
                <a16:creationId xmlns:a16="http://schemas.microsoft.com/office/drawing/2014/main" id="{88AFB236-A5DD-0B8C-8944-AD41B63C4F0A}"/>
              </a:ext>
            </a:extLst>
          </p:cNvPr>
          <p:cNvSpPr/>
          <p:nvPr/>
        </p:nvSpPr>
        <p:spPr>
          <a:xfrm>
            <a:off x="3570926" y="4095419"/>
            <a:ext cx="81773" cy="61912"/>
          </a:xfrm>
          <a:prstGeom prst="ellipse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672A5E6-F0D4-BA6F-03B0-FC5D909A0EF7}"/>
              </a:ext>
            </a:extLst>
          </p:cNvPr>
          <p:cNvSpPr/>
          <p:nvPr/>
        </p:nvSpPr>
        <p:spPr>
          <a:xfrm>
            <a:off x="3447101" y="3998843"/>
            <a:ext cx="81773" cy="61912"/>
          </a:xfrm>
          <a:prstGeom prst="ellipse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D0FA5B5A-3C9F-F718-03A8-682203733B1F}"/>
              </a:ext>
            </a:extLst>
          </p:cNvPr>
          <p:cNvSpPr/>
          <p:nvPr/>
        </p:nvSpPr>
        <p:spPr>
          <a:xfrm>
            <a:off x="3338731" y="3902870"/>
            <a:ext cx="81773" cy="61912"/>
          </a:xfrm>
          <a:prstGeom prst="ellipse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7435DE2-754A-A017-E2F5-566428E02E35}"/>
              </a:ext>
            </a:extLst>
          </p:cNvPr>
          <p:cNvSpPr/>
          <p:nvPr/>
        </p:nvSpPr>
        <p:spPr>
          <a:xfrm>
            <a:off x="3222226" y="3812967"/>
            <a:ext cx="81773" cy="61912"/>
          </a:xfrm>
          <a:prstGeom prst="ellipse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E79AE553-3EFB-D9F5-8DF4-E356A368059E}"/>
              </a:ext>
            </a:extLst>
          </p:cNvPr>
          <p:cNvSpPr/>
          <p:nvPr/>
        </p:nvSpPr>
        <p:spPr>
          <a:xfrm>
            <a:off x="3107930" y="3728684"/>
            <a:ext cx="81773" cy="61912"/>
          </a:xfrm>
          <a:prstGeom prst="ellipse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C4C18BD3-24A4-356A-7548-E8813890BB47}"/>
              </a:ext>
            </a:extLst>
          </p:cNvPr>
          <p:cNvSpPr/>
          <p:nvPr/>
        </p:nvSpPr>
        <p:spPr>
          <a:xfrm>
            <a:off x="2989610" y="3628301"/>
            <a:ext cx="81773" cy="61912"/>
          </a:xfrm>
          <a:prstGeom prst="ellipse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2F1882F-47F1-AB44-CD77-051437FA2795}"/>
              </a:ext>
            </a:extLst>
          </p:cNvPr>
          <p:cNvSpPr txBox="1"/>
          <p:nvPr/>
        </p:nvSpPr>
        <p:spPr>
          <a:xfrm>
            <a:off x="4723452" y="2253686"/>
            <a:ext cx="7743595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Test stability by lowering the air parcel from the intersection downward.</a:t>
            </a:r>
          </a:p>
          <a:p>
            <a:r>
              <a:rPr lang="en-US" dirty="0"/>
              <a:t> Is the lowered air parcel warmer or cooler than the environmental air</a:t>
            </a:r>
            <a:br>
              <a:rPr lang="en-US" dirty="0"/>
            </a:br>
            <a:r>
              <a:rPr lang="en-US" dirty="0"/>
              <a:t>at the same level?  </a:t>
            </a:r>
            <a:br>
              <a:rPr lang="en-US" dirty="0"/>
            </a:br>
            <a:r>
              <a:rPr lang="en-US" b="1" dirty="0">
                <a:solidFill>
                  <a:srgbClr val="00B0F0"/>
                </a:solidFill>
              </a:rPr>
              <a:t>Blue sounding</a:t>
            </a:r>
            <a:r>
              <a:rPr lang="en-US" dirty="0"/>
              <a:t>: yes, the lowered air parcel is colder </a:t>
            </a:r>
            <a:br>
              <a:rPr lang="en-US" dirty="0"/>
            </a:br>
            <a:r>
              <a:rPr lang="en-US" dirty="0"/>
              <a:t>than the environment at the same level, the lifted air parcel is unstable,</a:t>
            </a:r>
            <a:br>
              <a:rPr lang="en-US" dirty="0"/>
            </a:br>
            <a:r>
              <a:rPr lang="en-US" dirty="0"/>
              <a:t>likely to continue to sink further.</a:t>
            </a:r>
          </a:p>
          <a:p>
            <a:r>
              <a:rPr lang="en-US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Green sounding</a:t>
            </a:r>
            <a:r>
              <a:rPr lang="en-US" dirty="0"/>
              <a:t>: no, the lifted air parcel is warmer </a:t>
            </a:r>
            <a:br>
              <a:rPr lang="en-US" dirty="0"/>
            </a:br>
            <a:r>
              <a:rPr lang="en-US" dirty="0"/>
              <a:t>than the environment at the same level, the lifted air parcel is stable,</a:t>
            </a:r>
            <a:br>
              <a:rPr lang="en-US" dirty="0"/>
            </a:br>
            <a:r>
              <a:rPr lang="en-US" dirty="0"/>
              <a:t>likely to rise back to the original level and perhaps oscillate about it.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8A186A8-0DD5-26E9-2AE3-806C574F169A}"/>
              </a:ext>
            </a:extLst>
          </p:cNvPr>
          <p:cNvCxnSpPr>
            <a:cxnSpLocks/>
          </p:cNvCxnSpPr>
          <p:nvPr/>
        </p:nvCxnSpPr>
        <p:spPr>
          <a:xfrm>
            <a:off x="2490802" y="4109125"/>
            <a:ext cx="2033291" cy="24963"/>
          </a:xfrm>
          <a:prstGeom prst="line">
            <a:avLst/>
          </a:prstGeom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14369C93-F6B4-C3A4-22FA-0386C1AF0796}"/>
              </a:ext>
            </a:extLst>
          </p:cNvPr>
          <p:cNvSpPr/>
          <p:nvPr/>
        </p:nvSpPr>
        <p:spPr>
          <a:xfrm>
            <a:off x="3131715" y="4085497"/>
            <a:ext cx="81773" cy="61912"/>
          </a:xfrm>
          <a:prstGeom prst="ellipse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A96BD6FA-EEF9-AC5C-36F4-BEA8DE245058}"/>
              </a:ext>
            </a:extLst>
          </p:cNvPr>
          <p:cNvSpPr/>
          <p:nvPr/>
        </p:nvSpPr>
        <p:spPr>
          <a:xfrm>
            <a:off x="4269503" y="4099797"/>
            <a:ext cx="81773" cy="61912"/>
          </a:xfrm>
          <a:prstGeom prst="ellipse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A2BAB67-6DE8-4DCA-C76C-7AF473533AE8}"/>
              </a:ext>
            </a:extLst>
          </p:cNvPr>
          <p:cNvSpPr txBox="1"/>
          <p:nvPr/>
        </p:nvSpPr>
        <p:spPr>
          <a:xfrm>
            <a:off x="1513866" y="2331266"/>
            <a:ext cx="10949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Lifted air parcel</a:t>
            </a:r>
          </a:p>
        </p:txBody>
      </p:sp>
    </p:spTree>
    <p:extLst>
      <p:ext uri="{BB962C8B-B14F-4D97-AF65-F5344CB8AC3E}">
        <p14:creationId xmlns:p14="http://schemas.microsoft.com/office/powerpoint/2010/main" val="16848839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72F25D-B025-F09A-E27C-B120AA0A81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93C847-9E89-2111-7D5B-E5BD1FA4ED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8964"/>
            <a:ext cx="12192000" cy="964291"/>
          </a:xfrm>
        </p:spPr>
        <p:txBody>
          <a:bodyPr>
            <a:normAutofit fontScale="90000"/>
          </a:bodyPr>
          <a:lstStyle/>
          <a:p>
            <a:r>
              <a:rPr lang="en-US" dirty="0"/>
              <a:t>Check for local air parcel stability: Neutral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658E8C44-B9D4-6440-6A07-3DD59D1AF826}"/>
              </a:ext>
            </a:extLst>
          </p:cNvPr>
          <p:cNvCxnSpPr>
            <a:cxnSpLocks/>
          </p:cNvCxnSpPr>
          <p:nvPr/>
        </p:nvCxnSpPr>
        <p:spPr>
          <a:xfrm flipV="1">
            <a:off x="1258072" y="2733675"/>
            <a:ext cx="0" cy="230485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6AC0B260-CC15-5332-62F2-F720F48A4EEC}"/>
              </a:ext>
            </a:extLst>
          </p:cNvPr>
          <p:cNvSpPr txBox="1"/>
          <p:nvPr/>
        </p:nvSpPr>
        <p:spPr>
          <a:xfrm>
            <a:off x="711146" y="3498795"/>
            <a:ext cx="345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z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9825C9D-A148-78AD-421A-031D40BC2B3A}"/>
              </a:ext>
            </a:extLst>
          </p:cNvPr>
          <p:cNvCxnSpPr>
            <a:cxnSpLocks/>
          </p:cNvCxnSpPr>
          <p:nvPr/>
        </p:nvCxnSpPr>
        <p:spPr>
          <a:xfrm flipH="1" flipV="1">
            <a:off x="2135927" y="2945396"/>
            <a:ext cx="1932214" cy="153799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98090D9-ED7D-A151-1218-0E0912E860F9}"/>
              </a:ext>
            </a:extLst>
          </p:cNvPr>
          <p:cNvCxnSpPr>
            <a:cxnSpLocks/>
          </p:cNvCxnSpPr>
          <p:nvPr/>
        </p:nvCxnSpPr>
        <p:spPr>
          <a:xfrm>
            <a:off x="1146104" y="4939005"/>
            <a:ext cx="262345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CE8620AB-6D76-D748-6F98-052A592D4D2F}"/>
              </a:ext>
            </a:extLst>
          </p:cNvPr>
          <p:cNvSpPr txBox="1"/>
          <p:nvPr/>
        </p:nvSpPr>
        <p:spPr>
          <a:xfrm>
            <a:off x="3839410" y="4939005"/>
            <a:ext cx="648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T</a:t>
            </a:r>
            <a:r>
              <a:rPr lang="en-US" dirty="0"/>
              <a:t>(</a:t>
            </a:r>
            <a:r>
              <a:rPr lang="en-US" i="1" dirty="0"/>
              <a:t>z</a:t>
            </a:r>
            <a:r>
              <a:rPr lang="en-US" dirty="0"/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2BFACD1-7D28-65FA-1780-576E3D842BD8}"/>
                  </a:ext>
                </a:extLst>
              </p:cNvPr>
              <p:cNvSpPr txBox="1"/>
              <p:nvPr/>
            </p:nvSpPr>
            <p:spPr>
              <a:xfrm>
                <a:off x="682883" y="960686"/>
                <a:ext cx="4212372" cy="8180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80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Γ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𝐿𝑎𝑝𝑠𝑒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𝑅𝑎𝑡𝑒</m:t>
                      </m:r>
                      <m:r>
                        <a:rPr lang="en-US" sz="28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𝑑𝑇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𝑑𝑧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2BFACD1-7D28-65FA-1780-576E3D842B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883" y="960686"/>
                <a:ext cx="4212372" cy="81804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4449969E-1187-4B8F-D35E-DBAB92E083C9}"/>
                  </a:ext>
                </a:extLst>
              </p:cNvPr>
              <p:cNvSpPr txBox="1"/>
              <p:nvPr/>
            </p:nvSpPr>
            <p:spPr>
              <a:xfrm>
                <a:off x="838971" y="1714367"/>
                <a:ext cx="6209328" cy="5203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Γ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=9.8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𝑘𝑚</m:t>
                          </m:r>
                        </m:den>
                      </m:f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𝐷𝑟𝑦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𝑎𝑑𝑖𝑎𝑏𝑎𝑡𝑖𝑐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𝑙𝑎𝑝𝑠𝑒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𝑟𝑎𝑡𝑒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𝑐𝑢𝑟𝑣𝑒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𝑜𝑛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𝑡h𝑒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𝑆𝑘𝑒𝑤𝑇</m:t>
                      </m:r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4449969E-1187-4B8F-D35E-DBAB92E083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971" y="1714367"/>
                <a:ext cx="6209328" cy="52039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0B99823-DFCA-2A7B-EF18-2FF9269B0359}"/>
              </a:ext>
            </a:extLst>
          </p:cNvPr>
          <p:cNvCxnSpPr>
            <a:cxnSpLocks/>
          </p:cNvCxnSpPr>
          <p:nvPr/>
        </p:nvCxnSpPr>
        <p:spPr>
          <a:xfrm flipH="1" flipV="1">
            <a:off x="2135927" y="2975878"/>
            <a:ext cx="1932214" cy="1507091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" name="Oval 3">
            <a:extLst>
              <a:ext uri="{FF2B5EF4-FFF2-40B4-BE49-F238E27FC236}">
                <a16:creationId xmlns:a16="http://schemas.microsoft.com/office/drawing/2014/main" id="{97AB11A6-7DAE-29EA-DFE6-AAF71178C130}"/>
              </a:ext>
            </a:extLst>
          </p:cNvPr>
          <p:cNvSpPr/>
          <p:nvPr/>
        </p:nvSpPr>
        <p:spPr>
          <a:xfrm>
            <a:off x="3570926" y="4095419"/>
            <a:ext cx="81773" cy="61912"/>
          </a:xfrm>
          <a:prstGeom prst="ellipse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D4E03B3-F5AB-7CD8-2755-7E0F23E320BE}"/>
              </a:ext>
            </a:extLst>
          </p:cNvPr>
          <p:cNvSpPr/>
          <p:nvPr/>
        </p:nvSpPr>
        <p:spPr>
          <a:xfrm>
            <a:off x="3447101" y="3998843"/>
            <a:ext cx="81773" cy="61912"/>
          </a:xfrm>
          <a:prstGeom prst="ellipse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4AC3830-E957-EF57-506F-753B7C9314B7}"/>
              </a:ext>
            </a:extLst>
          </p:cNvPr>
          <p:cNvSpPr/>
          <p:nvPr/>
        </p:nvSpPr>
        <p:spPr>
          <a:xfrm>
            <a:off x="3338731" y="3902870"/>
            <a:ext cx="81773" cy="61912"/>
          </a:xfrm>
          <a:prstGeom prst="ellipse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E937DA5-8211-34F5-D854-253F2EC59CCD}"/>
              </a:ext>
            </a:extLst>
          </p:cNvPr>
          <p:cNvSpPr/>
          <p:nvPr/>
        </p:nvSpPr>
        <p:spPr>
          <a:xfrm>
            <a:off x="3222226" y="3812967"/>
            <a:ext cx="81773" cy="61912"/>
          </a:xfrm>
          <a:prstGeom prst="ellipse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0647571-F814-B4C4-E531-38AB3827778F}"/>
              </a:ext>
            </a:extLst>
          </p:cNvPr>
          <p:cNvSpPr/>
          <p:nvPr/>
        </p:nvSpPr>
        <p:spPr>
          <a:xfrm>
            <a:off x="3107930" y="3728684"/>
            <a:ext cx="81773" cy="61912"/>
          </a:xfrm>
          <a:prstGeom prst="ellipse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63D520C5-BB94-3F17-8396-F5ABFF9C8123}"/>
              </a:ext>
            </a:extLst>
          </p:cNvPr>
          <p:cNvSpPr/>
          <p:nvPr/>
        </p:nvSpPr>
        <p:spPr>
          <a:xfrm>
            <a:off x="2989610" y="3628301"/>
            <a:ext cx="81773" cy="61912"/>
          </a:xfrm>
          <a:prstGeom prst="ellipse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E8387C4-83CE-6EB8-7C12-8294A1BEE620}"/>
              </a:ext>
            </a:extLst>
          </p:cNvPr>
          <p:cNvSpPr txBox="1"/>
          <p:nvPr/>
        </p:nvSpPr>
        <p:spPr>
          <a:xfrm>
            <a:off x="3878577" y="3029178"/>
            <a:ext cx="66878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Test stability by lowering the air parcel from the middle, </a:t>
            </a:r>
            <a:br>
              <a:rPr lang="en-US" b="1" dirty="0"/>
            </a:br>
            <a:r>
              <a:rPr lang="en-US" b="1" dirty="0"/>
              <a:t>upward or downward.</a:t>
            </a:r>
          </a:p>
          <a:p>
            <a:r>
              <a:rPr lang="en-US" dirty="0"/>
              <a:t>The raised or lowered air parcel stays at its new location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60A2815-F614-7575-D8B5-D858310D202C}"/>
              </a:ext>
            </a:extLst>
          </p:cNvPr>
          <p:cNvSpPr txBox="1"/>
          <p:nvPr/>
        </p:nvSpPr>
        <p:spPr>
          <a:xfrm>
            <a:off x="1513866" y="2331266"/>
            <a:ext cx="10949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Lifted air parcel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92F3204E-EFAC-42E8-287F-384C8F4F26F7}"/>
              </a:ext>
            </a:extLst>
          </p:cNvPr>
          <p:cNvSpPr/>
          <p:nvPr/>
        </p:nvSpPr>
        <p:spPr>
          <a:xfrm>
            <a:off x="2824801" y="3490843"/>
            <a:ext cx="81773" cy="61912"/>
          </a:xfrm>
          <a:prstGeom prst="ellipse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FA407400-CA40-7A75-A24B-2CFAFC13430F}"/>
              </a:ext>
            </a:extLst>
          </p:cNvPr>
          <p:cNvSpPr/>
          <p:nvPr/>
        </p:nvSpPr>
        <p:spPr>
          <a:xfrm>
            <a:off x="2716431" y="3394870"/>
            <a:ext cx="81773" cy="61912"/>
          </a:xfrm>
          <a:prstGeom prst="ellipse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324A4314-A877-BB7D-3DDA-8536C4DB7530}"/>
              </a:ext>
            </a:extLst>
          </p:cNvPr>
          <p:cNvSpPr/>
          <p:nvPr/>
        </p:nvSpPr>
        <p:spPr>
          <a:xfrm>
            <a:off x="2599926" y="3304967"/>
            <a:ext cx="81773" cy="61912"/>
          </a:xfrm>
          <a:prstGeom prst="ellipse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BE6CB808-CAF4-5CB4-B66A-442BD07C039F}"/>
              </a:ext>
            </a:extLst>
          </p:cNvPr>
          <p:cNvSpPr/>
          <p:nvPr/>
        </p:nvSpPr>
        <p:spPr>
          <a:xfrm>
            <a:off x="2485630" y="3220684"/>
            <a:ext cx="81773" cy="61912"/>
          </a:xfrm>
          <a:prstGeom prst="ellipse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4A40BFAF-DFF5-B1D2-68CF-8CBC85B0BAC9}"/>
              </a:ext>
            </a:extLst>
          </p:cNvPr>
          <p:cNvSpPr/>
          <p:nvPr/>
        </p:nvSpPr>
        <p:spPr>
          <a:xfrm>
            <a:off x="2367310" y="3120301"/>
            <a:ext cx="81773" cy="61912"/>
          </a:xfrm>
          <a:prstGeom prst="ellipse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9452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FEBD76-DD4A-1E18-5C11-680655D3FA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BF4ED-E7FB-A29A-3422-BA0090E669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8072" y="8964"/>
            <a:ext cx="9822024" cy="964291"/>
          </a:xfrm>
        </p:spPr>
        <p:txBody>
          <a:bodyPr>
            <a:normAutofit fontScale="90000"/>
          </a:bodyPr>
          <a:lstStyle/>
          <a:p>
            <a:r>
              <a:rPr lang="en-US" dirty="0"/>
              <a:t>Stable and Very Stable Soundings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235F9907-25EB-61AB-3655-7602F7B56F3B}"/>
              </a:ext>
            </a:extLst>
          </p:cNvPr>
          <p:cNvCxnSpPr>
            <a:cxnSpLocks/>
          </p:cNvCxnSpPr>
          <p:nvPr/>
        </p:nvCxnSpPr>
        <p:spPr>
          <a:xfrm flipV="1">
            <a:off x="1258072" y="2733675"/>
            <a:ext cx="0" cy="230485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86289EFF-9219-B060-F85F-41084E430ADB}"/>
              </a:ext>
            </a:extLst>
          </p:cNvPr>
          <p:cNvSpPr txBox="1"/>
          <p:nvPr/>
        </p:nvSpPr>
        <p:spPr>
          <a:xfrm>
            <a:off x="711146" y="3498795"/>
            <a:ext cx="345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z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D399261-DC43-648A-71D7-AD81343BEEF3}"/>
              </a:ext>
            </a:extLst>
          </p:cNvPr>
          <p:cNvCxnSpPr>
            <a:cxnSpLocks/>
          </p:cNvCxnSpPr>
          <p:nvPr/>
        </p:nvCxnSpPr>
        <p:spPr>
          <a:xfrm flipH="1" flipV="1">
            <a:off x="2135927" y="2945396"/>
            <a:ext cx="1932214" cy="153799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0C002B8-2A60-2CD8-96CA-AF1F7F6796A6}"/>
              </a:ext>
            </a:extLst>
          </p:cNvPr>
          <p:cNvCxnSpPr>
            <a:cxnSpLocks/>
          </p:cNvCxnSpPr>
          <p:nvPr/>
        </p:nvCxnSpPr>
        <p:spPr>
          <a:xfrm>
            <a:off x="1146104" y="4939005"/>
            <a:ext cx="262345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5BFC2C89-99AD-0B60-9DF7-66767AAC07D8}"/>
              </a:ext>
            </a:extLst>
          </p:cNvPr>
          <p:cNvSpPr txBox="1"/>
          <p:nvPr/>
        </p:nvSpPr>
        <p:spPr>
          <a:xfrm>
            <a:off x="3839410" y="4939005"/>
            <a:ext cx="648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T</a:t>
            </a:r>
            <a:r>
              <a:rPr lang="en-US" dirty="0"/>
              <a:t>(</a:t>
            </a:r>
            <a:r>
              <a:rPr lang="en-US" i="1" dirty="0"/>
              <a:t>z</a:t>
            </a:r>
            <a:r>
              <a:rPr lang="en-US" dirty="0"/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AEC356FF-FF3B-C0B6-C91C-B2EFE42B845E}"/>
                  </a:ext>
                </a:extLst>
              </p:cNvPr>
              <p:cNvSpPr txBox="1"/>
              <p:nvPr/>
            </p:nvSpPr>
            <p:spPr>
              <a:xfrm>
                <a:off x="682883" y="960686"/>
                <a:ext cx="4212372" cy="8180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80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Γ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𝐿𝑎𝑝𝑠𝑒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𝑅𝑎𝑡𝑒</m:t>
                      </m:r>
                      <m:r>
                        <a:rPr lang="en-US" sz="28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𝑑𝑇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𝑑𝑧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AEC356FF-FF3B-C0B6-C91C-B2EFE42B84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883" y="960686"/>
                <a:ext cx="4212372" cy="81804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08E3BFC-7E2C-4985-4D7C-963E3B7F6647}"/>
                  </a:ext>
                </a:extLst>
              </p:cNvPr>
              <p:cNvSpPr txBox="1"/>
              <p:nvPr/>
            </p:nvSpPr>
            <p:spPr>
              <a:xfrm>
                <a:off x="838971" y="1714367"/>
                <a:ext cx="6941900" cy="5203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Γ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Γ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=9.8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𝑘𝑚</m:t>
                          </m:r>
                        </m:den>
                      </m:f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𝐷𝑟𝑦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𝑎𝑑𝑖𝑎𝑏𝑎𝑡𝑖𝑐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𝑙𝑎𝑝𝑠𝑒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𝑟𝑎𝑡𝑒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𝑐𝑢𝑟𝑣𝑒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𝑜𝑛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𝑡h𝑒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𝑆𝑘𝑒𝑤𝑇</m:t>
                      </m:r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08E3BFC-7E2C-4985-4D7C-963E3B7F66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971" y="1714367"/>
                <a:ext cx="6941900" cy="52039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2F5838B-A5F6-F765-5631-B13E32B7BEED}"/>
              </a:ext>
            </a:extLst>
          </p:cNvPr>
          <p:cNvCxnSpPr>
            <a:cxnSpLocks/>
          </p:cNvCxnSpPr>
          <p:nvPr/>
        </p:nvCxnSpPr>
        <p:spPr>
          <a:xfrm flipH="1" flipV="1">
            <a:off x="2789069" y="2945396"/>
            <a:ext cx="478972" cy="1451713"/>
          </a:xfrm>
          <a:prstGeom prst="line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8AD3789-71FB-97E3-96AF-1E414BD98114}"/>
              </a:ext>
            </a:extLst>
          </p:cNvPr>
          <p:cNvCxnSpPr>
            <a:cxnSpLocks/>
          </p:cNvCxnSpPr>
          <p:nvPr/>
        </p:nvCxnSpPr>
        <p:spPr>
          <a:xfrm flipV="1">
            <a:off x="2198487" y="2881222"/>
            <a:ext cx="1645887" cy="1561463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" name="Oval 3">
            <a:extLst>
              <a:ext uri="{FF2B5EF4-FFF2-40B4-BE49-F238E27FC236}">
                <a16:creationId xmlns:a16="http://schemas.microsoft.com/office/drawing/2014/main" id="{976A9F33-EAC1-7457-0506-3D70617AC346}"/>
              </a:ext>
            </a:extLst>
          </p:cNvPr>
          <p:cNvSpPr/>
          <p:nvPr/>
        </p:nvSpPr>
        <p:spPr>
          <a:xfrm>
            <a:off x="2993076" y="3638219"/>
            <a:ext cx="81773" cy="61912"/>
          </a:xfrm>
          <a:prstGeom prst="ellipse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2ED263F-A3F0-E504-29E0-8D7B4048675C}"/>
              </a:ext>
            </a:extLst>
          </p:cNvPr>
          <p:cNvSpPr/>
          <p:nvPr/>
        </p:nvSpPr>
        <p:spPr>
          <a:xfrm>
            <a:off x="2869251" y="3541643"/>
            <a:ext cx="81773" cy="61912"/>
          </a:xfrm>
          <a:prstGeom prst="ellipse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7F838A5-1090-0953-9AE9-4AD2DCB1DB71}"/>
              </a:ext>
            </a:extLst>
          </p:cNvPr>
          <p:cNvSpPr/>
          <p:nvPr/>
        </p:nvSpPr>
        <p:spPr>
          <a:xfrm>
            <a:off x="2760881" y="3445670"/>
            <a:ext cx="81773" cy="61912"/>
          </a:xfrm>
          <a:prstGeom prst="ellipse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53E2106-379F-2D16-65BA-50629FA7AEEA}"/>
              </a:ext>
            </a:extLst>
          </p:cNvPr>
          <p:cNvSpPr/>
          <p:nvPr/>
        </p:nvSpPr>
        <p:spPr>
          <a:xfrm>
            <a:off x="2644376" y="3355767"/>
            <a:ext cx="81773" cy="61912"/>
          </a:xfrm>
          <a:prstGeom prst="ellipse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E72F755-609B-A303-A6C6-40ABD948184F}"/>
              </a:ext>
            </a:extLst>
          </p:cNvPr>
          <p:cNvSpPr/>
          <p:nvPr/>
        </p:nvSpPr>
        <p:spPr>
          <a:xfrm>
            <a:off x="2530080" y="3271484"/>
            <a:ext cx="81773" cy="61912"/>
          </a:xfrm>
          <a:prstGeom prst="ellipse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5DCBE2B-5F27-BD6C-7462-CC10DF1B4A23}"/>
              </a:ext>
            </a:extLst>
          </p:cNvPr>
          <p:cNvSpPr/>
          <p:nvPr/>
        </p:nvSpPr>
        <p:spPr>
          <a:xfrm>
            <a:off x="2411760" y="3171101"/>
            <a:ext cx="81773" cy="61912"/>
          </a:xfrm>
          <a:prstGeom prst="ellipse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52B2A3F-7B4D-2502-6021-2CA8E25BCFFD}"/>
              </a:ext>
            </a:extLst>
          </p:cNvPr>
          <p:cNvSpPr txBox="1"/>
          <p:nvPr/>
        </p:nvSpPr>
        <p:spPr>
          <a:xfrm>
            <a:off x="4723452" y="2253686"/>
            <a:ext cx="7289753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Test stability by raising the air parcel from the intersection upward.</a:t>
            </a:r>
          </a:p>
          <a:p>
            <a:r>
              <a:rPr lang="en-US" dirty="0"/>
              <a:t> Is the raised air parcel warmer or cooler than the environmental air</a:t>
            </a:r>
            <a:br>
              <a:rPr lang="en-US" dirty="0"/>
            </a:br>
            <a:r>
              <a:rPr lang="en-US" dirty="0"/>
              <a:t>at the same level?  </a:t>
            </a:r>
            <a:br>
              <a:rPr lang="en-US" dirty="0"/>
            </a:br>
            <a:r>
              <a:rPr lang="en-US" b="1" dirty="0">
                <a:solidFill>
                  <a:srgbClr val="00B0F0"/>
                </a:solidFill>
              </a:rPr>
              <a:t>Blue sounding</a:t>
            </a:r>
            <a:r>
              <a:rPr lang="en-US" dirty="0"/>
              <a:t>: </a:t>
            </a:r>
            <a:r>
              <a:rPr lang="en-US" b="1" dirty="0"/>
              <a:t>Very stable</a:t>
            </a:r>
            <a:r>
              <a:rPr lang="en-US" dirty="0"/>
              <a:t>, temperature inversion, the lifted air parcel </a:t>
            </a:r>
            <a:br>
              <a:rPr lang="en-US" dirty="0"/>
            </a:br>
            <a:r>
              <a:rPr lang="en-US" dirty="0"/>
              <a:t>is much colder than the environmental air at the same level.</a:t>
            </a:r>
          </a:p>
          <a:p>
            <a:r>
              <a:rPr lang="en-US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Green sounding</a:t>
            </a:r>
            <a:r>
              <a:rPr lang="en-US" dirty="0"/>
              <a:t>: </a:t>
            </a:r>
            <a:r>
              <a:rPr lang="en-US" b="1" dirty="0"/>
              <a:t>Stable</a:t>
            </a:r>
            <a:r>
              <a:rPr lang="en-US" dirty="0"/>
              <a:t>, the lifted air parcel is colder than the</a:t>
            </a:r>
            <a:br>
              <a:rPr lang="en-US" dirty="0"/>
            </a:br>
            <a:r>
              <a:rPr lang="en-US" dirty="0"/>
              <a:t>environmental air at the same level.</a:t>
            </a:r>
          </a:p>
          <a:p>
            <a:endParaRPr lang="en-US" dirty="0"/>
          </a:p>
          <a:p>
            <a:r>
              <a:rPr lang="en-US" dirty="0"/>
              <a:t>Lowering the air parcel makes it warmer than the environmental air</a:t>
            </a:r>
            <a:br>
              <a:rPr lang="en-US" dirty="0"/>
            </a:br>
            <a:r>
              <a:rPr lang="en-US" dirty="0"/>
              <a:t>at the same level, forcing it to rise to the intersection, and likely oscillate</a:t>
            </a:r>
            <a:br>
              <a:rPr lang="en-US" dirty="0"/>
            </a:br>
            <a:r>
              <a:rPr lang="en-US" dirty="0"/>
              <a:t>about it.  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E96BA395-1BA5-8617-1E84-300B9524527E}"/>
              </a:ext>
            </a:extLst>
          </p:cNvPr>
          <p:cNvSpPr/>
          <p:nvPr/>
        </p:nvSpPr>
        <p:spPr>
          <a:xfrm>
            <a:off x="2839615" y="3177447"/>
            <a:ext cx="81773" cy="61912"/>
          </a:xfrm>
          <a:prstGeom prst="ellipse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875FCB6B-13DE-F35A-B168-C43F2010BF98}"/>
              </a:ext>
            </a:extLst>
          </p:cNvPr>
          <p:cNvSpPr/>
          <p:nvPr/>
        </p:nvSpPr>
        <p:spPr>
          <a:xfrm>
            <a:off x="3469403" y="3179047"/>
            <a:ext cx="81773" cy="61912"/>
          </a:xfrm>
          <a:prstGeom prst="ellipse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A569F7A-D7BD-9BC9-9C8D-DB2DEBDC74F1}"/>
              </a:ext>
            </a:extLst>
          </p:cNvPr>
          <p:cNvSpPr txBox="1"/>
          <p:nvPr/>
        </p:nvSpPr>
        <p:spPr>
          <a:xfrm>
            <a:off x="1513866" y="2331266"/>
            <a:ext cx="10949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Lifted air parcel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B820930C-3150-D0C5-54C0-0F132D91EDAC}"/>
              </a:ext>
            </a:extLst>
          </p:cNvPr>
          <p:cNvCxnSpPr>
            <a:cxnSpLocks/>
          </p:cNvCxnSpPr>
          <p:nvPr/>
        </p:nvCxnSpPr>
        <p:spPr>
          <a:xfrm>
            <a:off x="1883860" y="3189115"/>
            <a:ext cx="2033291" cy="22469"/>
          </a:xfrm>
          <a:prstGeom prst="line">
            <a:avLst/>
          </a:prstGeom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76970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4D9C79-DAFE-55EA-DC32-F532B9ED5E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DFA77-3A0C-AECE-301C-8EB74A672B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8964"/>
            <a:ext cx="12192000" cy="964291"/>
          </a:xfrm>
        </p:spPr>
        <p:txBody>
          <a:bodyPr>
            <a:normAutofit/>
          </a:bodyPr>
          <a:lstStyle/>
          <a:p>
            <a:r>
              <a:rPr lang="en-US" dirty="0"/>
              <a:t>Conditionally Unstable Sounding Point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881A3B3-FBF1-4BC3-C019-2BB0D40B29D5}"/>
                  </a:ext>
                </a:extLst>
              </p:cNvPr>
              <p:cNvSpPr txBox="1"/>
              <p:nvPr/>
            </p:nvSpPr>
            <p:spPr>
              <a:xfrm>
                <a:off x="682883" y="960686"/>
                <a:ext cx="6753324" cy="8180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80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Γ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𝐸𝑛𝑣𝑖𝑟𝑜𝑛𝑚𝑒𝑛𝑡𝑎𝑙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𝐿𝑎𝑝𝑠𝑒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𝑅𝑎𝑡𝑒</m:t>
                      </m:r>
                      <m:r>
                        <a:rPr lang="en-US" sz="28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𝑑𝑇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𝑑𝑧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881A3B3-FBF1-4BC3-C019-2BB0D40B29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883" y="960686"/>
                <a:ext cx="6753324" cy="81804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F1994AA-F9BC-0D05-3164-2ADE2D445C5F}"/>
                  </a:ext>
                </a:extLst>
              </p:cNvPr>
              <p:cNvSpPr txBox="1"/>
              <p:nvPr/>
            </p:nvSpPr>
            <p:spPr>
              <a:xfrm>
                <a:off x="838971" y="1714367"/>
                <a:ext cx="6337568" cy="5203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Γ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=9.8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𝑘𝑚</m:t>
                          </m:r>
                        </m:den>
                      </m:f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𝐷𝑟𝑦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𝑎𝑑𝑖𝑎𝑏𝑎𝑡𝑖𝑐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𝑙𝑎𝑝𝑠𝑒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𝑟𝑎𝑡𝑒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𝑐𝑢𝑟𝑣𝑒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𝑜𝑛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𝑡h𝑒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𝑆𝑘𝑒𝑤𝑇</m:t>
                      </m:r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F1994AA-F9BC-0D05-3164-2ADE2D445C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971" y="1714367"/>
                <a:ext cx="6337568" cy="52039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6A87940D-FD28-72BF-D7E8-3069AAAE7BF6}"/>
                  </a:ext>
                </a:extLst>
              </p:cNvPr>
              <p:cNvSpPr txBox="1"/>
              <p:nvPr/>
            </p:nvSpPr>
            <p:spPr>
              <a:xfrm>
                <a:off x="682883" y="2259642"/>
                <a:ext cx="9961060" cy="5203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Γ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&lt;9.8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𝑘𝑚</m:t>
                          </m:r>
                        </m:den>
                      </m:f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𝑀𝑜𝑖𝑠𝑡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𝑎𝑑𝑖𝑎𝑏𝑎𝑡𝑖𝑐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𝑙𝑎𝑝𝑠𝑒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𝑟𝑎𝑡𝑒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𝑡h𝑟𝑜𝑢𝑔h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𝑡h𝑒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𝑝𝑜𝑖𝑛𝑡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𝑜𝑓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𝑖𝑛𝑡𝑒𝑟𝑒𝑠𝑡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𝑐𝑢𝑟𝑣𝑒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𝑜𝑛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𝑡h𝑒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𝑆𝑘𝑒𝑤𝑇</m:t>
                      </m:r>
                    </m:oMath>
                  </m:oMathPara>
                </a14:m>
                <a:endParaRPr lang="en-US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6A87940D-FD28-72BF-D7E8-3069AAAE7B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883" y="2259642"/>
                <a:ext cx="9961060" cy="5203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1" name="Group 20">
            <a:extLst>
              <a:ext uri="{FF2B5EF4-FFF2-40B4-BE49-F238E27FC236}">
                <a16:creationId xmlns:a16="http://schemas.microsoft.com/office/drawing/2014/main" id="{FEC4C6DB-6095-8EEF-82AC-61A4BD1A5B2D}"/>
              </a:ext>
            </a:extLst>
          </p:cNvPr>
          <p:cNvGrpSpPr/>
          <p:nvPr/>
        </p:nvGrpSpPr>
        <p:grpSpPr>
          <a:xfrm>
            <a:off x="3659077" y="4066428"/>
            <a:ext cx="3777130" cy="2574662"/>
            <a:chOff x="711146" y="2733675"/>
            <a:chExt cx="3777130" cy="2574662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B108610-D454-C04A-79E1-401B5CFB1EC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258072" y="2733675"/>
              <a:ext cx="0" cy="230485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EC1DA5B6-6843-D22F-8A1E-811317D48AB2}"/>
                </a:ext>
              </a:extLst>
            </p:cNvPr>
            <p:cNvSpPr txBox="1"/>
            <p:nvPr/>
          </p:nvSpPr>
          <p:spPr>
            <a:xfrm>
              <a:off x="711146" y="3498795"/>
              <a:ext cx="3452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/>
                <a:t>z</a:t>
              </a: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61D5ACBC-4080-9B6B-8787-CF9DE6EA29E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135927" y="2945396"/>
              <a:ext cx="1932214" cy="1537995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20FFEF0D-29D8-19F7-4AD8-CA56A3C1F238}"/>
                </a:ext>
              </a:extLst>
            </p:cNvPr>
            <p:cNvCxnSpPr>
              <a:cxnSpLocks/>
            </p:cNvCxnSpPr>
            <p:nvPr/>
          </p:nvCxnSpPr>
          <p:spPr>
            <a:xfrm>
              <a:off x="1146104" y="4939005"/>
              <a:ext cx="262345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7F26FF12-E035-6599-E5A3-DAAB78A25C3E}"/>
                </a:ext>
              </a:extLst>
            </p:cNvPr>
            <p:cNvSpPr txBox="1"/>
            <p:nvPr/>
          </p:nvSpPr>
          <p:spPr>
            <a:xfrm>
              <a:off x="3839410" y="4939005"/>
              <a:ext cx="6488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/>
                <a:t>T</a:t>
              </a:r>
              <a:r>
                <a:rPr lang="en-US" dirty="0"/>
                <a:t>(</a:t>
              </a:r>
              <a:r>
                <a:rPr lang="en-US" i="1" dirty="0"/>
                <a:t>z</a:t>
              </a:r>
              <a:r>
                <a:rPr lang="en-US" dirty="0"/>
                <a:t>)</a:t>
              </a:r>
            </a:p>
          </p:txBody>
        </p:sp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5FDED34E-92AA-D605-2FA7-937218087CE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789069" y="2945396"/>
              <a:ext cx="478972" cy="1451713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2737A33-E4B0-00F4-3D70-CFD749E624E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530080" y="2945396"/>
              <a:ext cx="1090198" cy="153799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73C80C07-6012-AFDB-7A56-28A7CAD3A59C}"/>
                </a:ext>
              </a:extLst>
            </p:cNvPr>
            <p:cNvSpPr/>
            <p:nvPr/>
          </p:nvSpPr>
          <p:spPr>
            <a:xfrm>
              <a:off x="2993076" y="3638219"/>
              <a:ext cx="81773" cy="61912"/>
            </a:xfrm>
            <a:prstGeom prst="ellipse">
              <a:avLst/>
            </a:prstGeom>
            <a:noFill/>
            <a:ln w="952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95AB88DF-7A43-7336-F9DE-50C4701975ED}"/>
                  </a:ext>
                </a:extLst>
              </p:cNvPr>
              <p:cNvSpPr txBox="1"/>
              <p:nvPr/>
            </p:nvSpPr>
            <p:spPr>
              <a:xfrm>
                <a:off x="2317573" y="3025196"/>
                <a:ext cx="5830827" cy="520399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𝜞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𝒎</m:t>
                          </m:r>
                        </m:sub>
                      </m:sSub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l-GR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𝚪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𝒛</m:t>
                          </m:r>
                        </m:e>
                      </m:d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𝜞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𝑫</m:t>
                          </m:r>
                        </m:sub>
                      </m:sSub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𝑪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𝒌𝒎</m:t>
                          </m:r>
                        </m:den>
                      </m:f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𝑫𝒓𝒚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𝒂𝒅𝒊𝒂𝒃𝒂𝒕𝒊𝒄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𝒍𝒂𝒑𝒔𝒆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𝒓𝒂𝒕𝒆</m:t>
                      </m:r>
                    </m:oMath>
                  </m:oMathPara>
                </a14:m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95AB88DF-7A43-7336-F9DE-50C4701975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7573" y="3025196"/>
                <a:ext cx="5830827" cy="52039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30">
            <a:extLst>
              <a:ext uri="{FF2B5EF4-FFF2-40B4-BE49-F238E27FC236}">
                <a16:creationId xmlns:a16="http://schemas.microsoft.com/office/drawing/2014/main" id="{7E9A0868-F040-32B8-9F2D-8AF33EC9B97C}"/>
              </a:ext>
            </a:extLst>
          </p:cNvPr>
          <p:cNvSpPr txBox="1"/>
          <p:nvPr/>
        </p:nvSpPr>
        <p:spPr>
          <a:xfrm>
            <a:off x="8486775" y="3714263"/>
            <a:ext cx="340995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 lifted air parcel initially rises along the dry adiabat, until it reaches its lifting condensation </a:t>
            </a:r>
            <a:br>
              <a:rPr lang="en-US" dirty="0"/>
            </a:br>
            <a:r>
              <a:rPr lang="en-US" dirty="0"/>
              <a:t>level.  Then it rises along the moist adiabat and soon intersects the environmental air at the point called the level of free convection.   From there it rises freely.</a:t>
            </a:r>
          </a:p>
        </p:txBody>
      </p:sp>
    </p:spTree>
    <p:extLst>
      <p:ext uri="{BB962C8B-B14F-4D97-AF65-F5344CB8AC3E}">
        <p14:creationId xmlns:p14="http://schemas.microsoft.com/office/powerpoint/2010/main" val="815325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10551</TotalTime>
  <Words>1043</Words>
  <Application>Microsoft Office PowerPoint</Application>
  <PresentationFormat>Widescreen</PresentationFormat>
  <Paragraphs>99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Arial</vt:lpstr>
      <vt:lpstr>Cambria Math</vt:lpstr>
      <vt:lpstr>Symbol</vt:lpstr>
      <vt:lpstr>Office Theme</vt:lpstr>
      <vt:lpstr>Lapse Rate Definition</vt:lpstr>
      <vt:lpstr>Lapse Rate Discussion</vt:lpstr>
      <vt:lpstr>Lapse Rate: Using finite difference to estimate G</vt:lpstr>
      <vt:lpstr>Terminology Used for Lapse Rates</vt:lpstr>
      <vt:lpstr>Check for local air parcel stability: Lifting</vt:lpstr>
      <vt:lpstr>Check for local air parcel stability: Lowering</vt:lpstr>
      <vt:lpstr>Check for local air parcel stability: Neutral</vt:lpstr>
      <vt:lpstr>Stable and Very Stable Soundings</vt:lpstr>
      <vt:lpstr>Conditionally Unstable Sounding Point</vt:lpstr>
      <vt:lpstr>Conditionally Unstable Sounding 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 P Arnott</dc:creator>
  <cp:lastModifiedBy>W P Arnott</cp:lastModifiedBy>
  <cp:revision>13</cp:revision>
  <dcterms:created xsi:type="dcterms:W3CDTF">2025-09-09T19:14:08Z</dcterms:created>
  <dcterms:modified xsi:type="dcterms:W3CDTF">2025-09-17T17:46:02Z</dcterms:modified>
</cp:coreProperties>
</file>